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687885" y="1879854"/>
            <a:ext cx="3768228" cy="817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4725" y="505248"/>
            <a:ext cx="8374549" cy="409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4725" y="1187780"/>
            <a:ext cx="8374549" cy="1513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Bhopal" TargetMode="External"/><Relationship Id="rId3" Type="http://schemas.openxmlformats.org/officeDocument/2006/relationships/hyperlink" Target="http://en.wikipedia.org/wiki/Madhya_Pradesh" TargetMode="External"/><Relationship Id="rId4" Type="http://schemas.openxmlformats.org/officeDocument/2006/relationships/hyperlink" Target="https://en.wikipedia.org/wiki/List_of_accidents_and_disasters_by_death_toll#Industrial_disasters" TargetMode="External"/><Relationship Id="rId5" Type="http://schemas.openxmlformats.org/officeDocument/2006/relationships/hyperlink" Target="https://en.wikipedia.org/wiki/List_of_industrial_disasters" TargetMode="External"/><Relationship Id="rId6" Type="http://schemas.openxmlformats.org/officeDocument/2006/relationships/hyperlink" Target="https://en.wikipedia.org/wiki/Methyl_isocyanate" TargetMode="External"/><Relationship Id="rId7" Type="http://schemas.openxmlformats.org/officeDocument/2006/relationships/hyperlink" Target="https://en.wikipedia.org/wiki/Nuclear_accident" TargetMode="External"/><Relationship Id="rId8" Type="http://schemas.openxmlformats.org/officeDocument/2006/relationships/hyperlink" Target="https://en.wikipedia.org/wiki/Fukushima_Daiichi_Nuclear_Power_Plant" TargetMode="External"/><Relationship Id="rId9" Type="http://schemas.openxmlformats.org/officeDocument/2006/relationships/hyperlink" Target="https://en.wikipedia.org/wiki/%C5%8Ckuma%2C_Fukushima" TargetMode="External"/><Relationship Id="rId10" Type="http://schemas.openxmlformats.org/officeDocument/2006/relationships/hyperlink" Target="https://en.wikipedia.org/wiki/Fukushima_Prefecture" TargetMode="External"/><Relationship Id="rId11" Type="http://schemas.openxmlformats.org/officeDocument/2006/relationships/hyperlink" Target="https://en.wikipedia.org/wiki/Japan" TargetMode="External"/><Relationship Id="rId12" Type="http://schemas.openxmlformats.org/officeDocument/2006/relationships/hyperlink" Target="https://en.wikipedia.org/wiki/2011_T%C5%8Dhoku_earthquake_and_tsunami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Conservation_movement" TargetMode="External"/><Relationship Id="rId3" Type="http://schemas.openxmlformats.org/officeDocument/2006/relationships/hyperlink" Target="https://en.wikipedia.org/wiki/India" TargetMode="External"/><Relationship Id="rId4" Type="http://schemas.openxmlformats.org/officeDocument/2006/relationships/hyperlink" Target="https://en.wikipedia.org/wiki/Nonviolent" TargetMode="External"/><Relationship Id="rId5" Type="http://schemas.openxmlformats.org/officeDocument/2006/relationships/hyperlink" Target="https://en.wikipedia.org/wiki/Chipko_movement#cite_note-un-1" TargetMode="External"/><Relationship Id="rId6" Type="http://schemas.openxmlformats.org/officeDocument/2006/relationships/hyperlink" Target="https://en.wikipedia.org/wiki/Sunderlal_Bahuguna" TargetMode="External"/><Relationship Id="rId7" Type="http://schemas.openxmlformats.org/officeDocument/2006/relationships/hyperlink" Target="https://en.wikipedia.org/wiki/Deforestation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Medha_Patkar" TargetMode="External"/><Relationship Id="rId3" Type="http://schemas.openxmlformats.org/officeDocument/2006/relationships/hyperlink" Target="https://en.wikipedia.org/wiki/Baba_Amte" TargetMode="External"/><Relationship Id="rId4" Type="http://schemas.openxmlformats.org/officeDocument/2006/relationships/hyperlink" Target="https://en.wikipedia.org/wiki/Sardar_Sarovar_Dam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87885" y="1879854"/>
            <a:ext cx="3768090" cy="817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200" spc="-5">
                <a:latin typeface="Arial MT"/>
                <a:cs typeface="Arial MT"/>
              </a:rPr>
              <a:t>DISASTERS</a:t>
            </a:r>
            <a:endParaRPr sz="52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00297" y="2892926"/>
            <a:ext cx="354266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5">
                <a:solidFill>
                  <a:srgbClr val="595959"/>
                </a:solidFill>
                <a:latin typeface="Arial MT"/>
                <a:cs typeface="Arial MT"/>
              </a:rPr>
              <a:t>Natural</a:t>
            </a:r>
            <a:r>
              <a:rPr dirty="0" sz="2800" spc="-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800" spc="-5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2800" spc="-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595959"/>
                </a:solidFill>
                <a:latin typeface="Arial MT"/>
                <a:cs typeface="Arial MT"/>
              </a:rPr>
              <a:t>Manmade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200448"/>
            <a:ext cx="247840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Natural</a:t>
            </a:r>
            <a:r>
              <a:rPr dirty="0" spc="-25"/>
              <a:t> </a:t>
            </a:r>
            <a:r>
              <a:rPr dirty="0"/>
              <a:t>Disasters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794208"/>
            <a:ext cx="8354059" cy="3963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800">
                <a:solidFill>
                  <a:srgbClr val="202124"/>
                </a:solidFill>
                <a:latin typeface="Georgia"/>
                <a:cs typeface="Georgia"/>
              </a:rPr>
              <a:t>A</a:t>
            </a:r>
            <a:r>
              <a:rPr dirty="0" sz="1800" spc="-10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natural</a:t>
            </a:r>
            <a:r>
              <a:rPr dirty="0" sz="1800" spc="-10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disaster is</a:t>
            </a:r>
            <a:r>
              <a:rPr dirty="0" sz="1800" spc="-10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characterized by</a:t>
            </a:r>
            <a:r>
              <a:rPr dirty="0" sz="1800" spc="35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 b="1">
                <a:solidFill>
                  <a:srgbClr val="202124"/>
                </a:solidFill>
                <a:latin typeface="Georgia"/>
                <a:cs typeface="Georgia"/>
              </a:rPr>
              <a:t>the abnormal</a:t>
            </a:r>
            <a:r>
              <a:rPr dirty="0" sz="1800" spc="-10" b="1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 b="1">
                <a:solidFill>
                  <a:srgbClr val="202124"/>
                </a:solidFill>
                <a:latin typeface="Georgia"/>
                <a:cs typeface="Georgia"/>
              </a:rPr>
              <a:t>intensity</a:t>
            </a:r>
            <a:r>
              <a:rPr dirty="0" sz="1800" spc="-10" b="1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 b="1">
                <a:solidFill>
                  <a:srgbClr val="202124"/>
                </a:solidFill>
                <a:latin typeface="Georgia"/>
                <a:cs typeface="Georgia"/>
              </a:rPr>
              <a:t>of </a:t>
            </a:r>
            <a:r>
              <a:rPr dirty="0" sz="1800" b="1">
                <a:solidFill>
                  <a:srgbClr val="202124"/>
                </a:solidFill>
                <a:latin typeface="Georgia"/>
                <a:cs typeface="Georgia"/>
              </a:rPr>
              <a:t>a</a:t>
            </a:r>
            <a:r>
              <a:rPr dirty="0" sz="1800" spc="-10" b="1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 b="1">
                <a:solidFill>
                  <a:srgbClr val="202124"/>
                </a:solidFill>
                <a:latin typeface="Georgia"/>
                <a:cs typeface="Georgia"/>
              </a:rPr>
              <a:t>natural </a:t>
            </a:r>
            <a:r>
              <a:rPr dirty="0" sz="1800" b="1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 b="1">
                <a:solidFill>
                  <a:srgbClr val="202124"/>
                </a:solidFill>
                <a:latin typeface="Georgia"/>
                <a:cs typeface="Georgia"/>
              </a:rPr>
              <a:t>agent </a:t>
            </a:r>
            <a:r>
              <a:rPr dirty="0" sz="1800">
                <a:solidFill>
                  <a:srgbClr val="202124"/>
                </a:solidFill>
                <a:latin typeface="Georgia"/>
                <a:cs typeface="Georgia"/>
              </a:rPr>
              <a:t>(flood,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mudslide, earthquake, avalanche, drought) when the usual measures </a:t>
            </a:r>
            <a:r>
              <a:rPr dirty="0" sz="1800" spc="-420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to be taken to prevent this damage were not able to prevent their emergence or </a:t>
            </a:r>
            <a:r>
              <a:rPr dirty="0" sz="1800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were</a:t>
            </a:r>
            <a:r>
              <a:rPr dirty="0" sz="1800" spc="-10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not able to be taken.</a:t>
            </a:r>
            <a:endParaRPr sz="1800">
              <a:latin typeface="Georgia"/>
              <a:cs typeface="Georgia"/>
            </a:endParaRPr>
          </a:p>
          <a:p>
            <a:pPr marL="469900" indent="-367030">
              <a:lnSpc>
                <a:spcPct val="100000"/>
              </a:lnSpc>
              <a:spcBef>
                <a:spcPts val="1520"/>
              </a:spcBef>
              <a:buFont typeface="Arial MT"/>
              <a:buChar char="●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Hurricanes</a:t>
            </a:r>
            <a:r>
              <a:rPr dirty="0" sz="1800" spc="-25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and</a:t>
            </a:r>
            <a:r>
              <a:rPr dirty="0" sz="1800" spc="-25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tropical</a:t>
            </a:r>
            <a:r>
              <a:rPr dirty="0" sz="1800" spc="-25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storms.</a:t>
            </a:r>
            <a:endParaRPr sz="1800">
              <a:latin typeface="Georgia"/>
              <a:cs typeface="Georgia"/>
            </a:endParaRPr>
          </a:p>
          <a:p>
            <a:pPr marL="469900" indent="-367030">
              <a:lnSpc>
                <a:spcPct val="100000"/>
              </a:lnSpc>
              <a:spcBef>
                <a:spcPts val="325"/>
              </a:spcBef>
              <a:buFont typeface="Arial MT"/>
              <a:buChar char="●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Landslides</a:t>
            </a:r>
            <a:r>
              <a:rPr dirty="0" sz="1800" spc="-30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202124"/>
                </a:solidFill>
                <a:latin typeface="Georgia"/>
                <a:cs typeface="Georgia"/>
              </a:rPr>
              <a:t>&amp;</a:t>
            </a:r>
            <a:r>
              <a:rPr dirty="0" sz="1800" spc="-25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debris</a:t>
            </a:r>
            <a:r>
              <a:rPr dirty="0" sz="1800" spc="-25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flow.</a:t>
            </a:r>
            <a:endParaRPr sz="1800">
              <a:latin typeface="Georgia"/>
              <a:cs typeface="Georgia"/>
            </a:endParaRPr>
          </a:p>
          <a:p>
            <a:pPr marL="469900" indent="-367030">
              <a:lnSpc>
                <a:spcPct val="100000"/>
              </a:lnSpc>
              <a:spcBef>
                <a:spcPts val="325"/>
              </a:spcBef>
              <a:buFont typeface="Arial MT"/>
              <a:buChar char="●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Thunderstorms</a:t>
            </a:r>
            <a:r>
              <a:rPr dirty="0" sz="1800" spc="-35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and</a:t>
            </a:r>
            <a:r>
              <a:rPr dirty="0" sz="1800" spc="-30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lighting.</a:t>
            </a:r>
            <a:endParaRPr sz="1800">
              <a:latin typeface="Georgia"/>
              <a:cs typeface="Georgia"/>
            </a:endParaRPr>
          </a:p>
          <a:p>
            <a:pPr marL="469900" indent="-367030">
              <a:lnSpc>
                <a:spcPct val="100000"/>
              </a:lnSpc>
              <a:spcBef>
                <a:spcPts val="325"/>
              </a:spcBef>
              <a:buFont typeface="Arial MT"/>
              <a:buChar char="●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Tornadoes.</a:t>
            </a:r>
            <a:endParaRPr sz="1800">
              <a:latin typeface="Georgia"/>
              <a:cs typeface="Georgia"/>
            </a:endParaRPr>
          </a:p>
          <a:p>
            <a:pPr marL="469900" indent="-367030">
              <a:lnSpc>
                <a:spcPct val="100000"/>
              </a:lnSpc>
              <a:spcBef>
                <a:spcPts val="325"/>
              </a:spcBef>
              <a:buFont typeface="Arial MT"/>
              <a:buChar char="●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Tsunamis.</a:t>
            </a:r>
            <a:endParaRPr sz="1800">
              <a:latin typeface="Georgia"/>
              <a:cs typeface="Georgia"/>
            </a:endParaRPr>
          </a:p>
          <a:p>
            <a:pPr marL="469900" indent="-367030">
              <a:lnSpc>
                <a:spcPct val="100000"/>
              </a:lnSpc>
              <a:spcBef>
                <a:spcPts val="320"/>
              </a:spcBef>
              <a:buFont typeface="Arial MT"/>
              <a:buChar char="●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Wildfire.</a:t>
            </a:r>
            <a:endParaRPr sz="1800">
              <a:latin typeface="Georgia"/>
              <a:cs typeface="Georgia"/>
            </a:endParaRPr>
          </a:p>
          <a:p>
            <a:pPr marL="469900" indent="-367030">
              <a:lnSpc>
                <a:spcPct val="100000"/>
              </a:lnSpc>
              <a:spcBef>
                <a:spcPts val="325"/>
              </a:spcBef>
              <a:buFont typeface="Arial MT"/>
              <a:buChar char="●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Winter</a:t>
            </a:r>
            <a:r>
              <a:rPr dirty="0" sz="1800" spc="-25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and</a:t>
            </a:r>
            <a:r>
              <a:rPr dirty="0" sz="1800" spc="-25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ice</a:t>
            </a:r>
            <a:r>
              <a:rPr dirty="0" sz="1800" spc="-25">
                <a:solidFill>
                  <a:srgbClr val="202124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storms.</a:t>
            </a:r>
            <a:endParaRPr sz="1800">
              <a:latin typeface="Georgia"/>
              <a:cs typeface="Georgia"/>
            </a:endParaRPr>
          </a:p>
          <a:p>
            <a:pPr marL="469900" indent="-367030">
              <a:lnSpc>
                <a:spcPct val="100000"/>
              </a:lnSpc>
              <a:spcBef>
                <a:spcPts val="325"/>
              </a:spcBef>
              <a:buFont typeface="Arial MT"/>
              <a:buChar char="●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202124"/>
                </a:solidFill>
                <a:latin typeface="Georgia"/>
                <a:cs typeface="Georgia"/>
              </a:rPr>
              <a:t>Sinkholes.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276648"/>
            <a:ext cx="295910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10"/>
              <a:t>Man</a:t>
            </a:r>
            <a:r>
              <a:rPr dirty="0" spc="-20"/>
              <a:t> </a:t>
            </a:r>
            <a:r>
              <a:rPr dirty="0" spc="10"/>
              <a:t>made</a:t>
            </a:r>
            <a:r>
              <a:rPr dirty="0" spc="-20"/>
              <a:t> </a:t>
            </a:r>
            <a:r>
              <a:rPr dirty="0"/>
              <a:t>Disasters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811858"/>
            <a:ext cx="8275320" cy="4116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2860">
              <a:lnSpc>
                <a:spcPct val="114999"/>
              </a:lnSpc>
              <a:spcBef>
                <a:spcPts val="100"/>
              </a:spcBef>
            </a:pPr>
            <a:r>
              <a:rPr dirty="0" sz="1800" spc="-5">
                <a:latin typeface="Georgia"/>
                <a:cs typeface="Georgia"/>
              </a:rPr>
              <a:t>The </a:t>
            </a:r>
            <a:r>
              <a:rPr dirty="0" sz="1800" spc="-5" b="1">
                <a:latin typeface="Georgia"/>
                <a:cs typeface="Georgia"/>
              </a:rPr>
              <a:t>Bhopal</a:t>
            </a:r>
            <a:r>
              <a:rPr dirty="0" sz="1800" spc="-25" b="1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disaster, also referred to as the</a:t>
            </a:r>
            <a:r>
              <a:rPr dirty="0" sz="1800" spc="45">
                <a:latin typeface="Georgia"/>
                <a:cs typeface="Georgia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Georgia"/>
                <a:cs typeface="Georgia"/>
              </a:rPr>
              <a:t>Bhopal gas tragedy</a:t>
            </a:r>
            <a:r>
              <a:rPr dirty="0" sz="1800" spc="-5">
                <a:latin typeface="Georgia"/>
                <a:cs typeface="Georgia"/>
              </a:rPr>
              <a:t>, was </a:t>
            </a:r>
            <a:r>
              <a:rPr dirty="0" sz="1800">
                <a:latin typeface="Georgia"/>
                <a:cs typeface="Georgia"/>
              </a:rPr>
              <a:t>a</a:t>
            </a:r>
            <a:r>
              <a:rPr dirty="0" sz="1800" spc="-5">
                <a:latin typeface="Georgia"/>
                <a:cs typeface="Georgia"/>
              </a:rPr>
              <a:t> gas leak </a:t>
            </a:r>
            <a:r>
              <a:rPr dirty="0" sz="1800" spc="-42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incident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on the night of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2–3 December 1984 at the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Union Carbide in</a:t>
            </a:r>
            <a:endParaRPr sz="1800">
              <a:latin typeface="Georgia"/>
              <a:cs typeface="Georgia"/>
            </a:endParaRPr>
          </a:p>
          <a:p>
            <a:pPr marL="12700" marR="514350">
              <a:lnSpc>
                <a:spcPct val="114999"/>
              </a:lnSpc>
            </a:pPr>
            <a:r>
              <a:rPr dirty="0" sz="1800" spc="-5">
                <a:latin typeface="Georgia"/>
                <a:cs typeface="Georgia"/>
                <a:hlinkClick r:id="rId2"/>
              </a:rPr>
              <a:t>Bhopal</a:t>
            </a:r>
            <a:r>
              <a:rPr dirty="0" sz="1800" spc="-5">
                <a:latin typeface="Georgia"/>
                <a:cs typeface="Georgia"/>
              </a:rPr>
              <a:t>, </a:t>
            </a:r>
            <a:r>
              <a:rPr dirty="0" sz="1800" spc="-5">
                <a:latin typeface="Georgia"/>
                <a:cs typeface="Georgia"/>
                <a:hlinkClick r:id="rId3"/>
              </a:rPr>
              <a:t>Madhya Pradesh</a:t>
            </a:r>
            <a:r>
              <a:rPr dirty="0" sz="1800" spc="-5">
                <a:latin typeface="Georgia"/>
                <a:cs typeface="Georgia"/>
              </a:rPr>
              <a:t>, India.It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is considered among</a:t>
            </a:r>
            <a:r>
              <a:rPr dirty="0" sz="1800" spc="35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  <a:hlinkClick r:id="rId4"/>
              </a:rPr>
              <a:t>the world's worst </a:t>
            </a:r>
            <a:r>
              <a:rPr dirty="0" sz="180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  <a:hlinkClick r:id="rId5"/>
              </a:rPr>
              <a:t>industrial</a:t>
            </a:r>
            <a:r>
              <a:rPr dirty="0" sz="1800" spc="-10">
                <a:latin typeface="Georgia"/>
                <a:cs typeface="Georgia"/>
                <a:hlinkClick r:id="rId5"/>
              </a:rPr>
              <a:t> </a:t>
            </a:r>
            <a:r>
              <a:rPr dirty="0" sz="1800" spc="-5">
                <a:latin typeface="Georgia"/>
                <a:cs typeface="Georgia"/>
                <a:hlinkClick r:id="rId5"/>
              </a:rPr>
              <a:t>disasters</a:t>
            </a:r>
            <a:r>
              <a:rPr dirty="0" sz="1800" spc="-5">
                <a:latin typeface="Georgia"/>
                <a:cs typeface="Georgia"/>
              </a:rPr>
              <a:t>. Over 500,000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people were exposed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to</a:t>
            </a:r>
            <a:r>
              <a:rPr dirty="0" sz="1800" spc="35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  <a:hlinkClick r:id="rId6"/>
              </a:rPr>
              <a:t>methyl isocyanate </a:t>
            </a:r>
            <a:r>
              <a:rPr dirty="0" sz="1800" spc="-420">
                <a:latin typeface="Georgia"/>
                <a:cs typeface="Georgia"/>
              </a:rPr>
              <a:t> </a:t>
            </a:r>
            <a:r>
              <a:rPr dirty="0" sz="1800">
                <a:latin typeface="Georgia"/>
                <a:cs typeface="Georgia"/>
              </a:rPr>
              <a:t>(MIC)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gas.</a:t>
            </a:r>
            <a:endParaRPr sz="18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2000">
              <a:latin typeface="Georgia"/>
              <a:cs typeface="Georgia"/>
            </a:endParaRPr>
          </a:p>
          <a:p>
            <a:pPr marL="12700" marR="220345">
              <a:lnSpc>
                <a:spcPct val="114999"/>
              </a:lnSpc>
              <a:spcBef>
                <a:spcPts val="1410"/>
              </a:spcBef>
            </a:pPr>
            <a:r>
              <a:rPr dirty="0" sz="1800" spc="-5" b="1">
                <a:solidFill>
                  <a:srgbClr val="FF0000"/>
                </a:solidFill>
                <a:latin typeface="Georgia"/>
                <a:cs typeface="Georgia"/>
              </a:rPr>
              <a:t>The Chernobyl disaster </a:t>
            </a:r>
            <a:r>
              <a:rPr dirty="0" sz="1800" spc="-5">
                <a:latin typeface="Georgia"/>
                <a:cs typeface="Georgia"/>
              </a:rPr>
              <a:t>was </a:t>
            </a:r>
            <a:r>
              <a:rPr dirty="0" sz="1800">
                <a:latin typeface="Georgia"/>
                <a:cs typeface="Georgia"/>
              </a:rPr>
              <a:t>a </a:t>
            </a:r>
            <a:r>
              <a:rPr dirty="0" sz="1800" spc="-5">
                <a:latin typeface="Georgia"/>
                <a:cs typeface="Georgia"/>
              </a:rPr>
              <a:t>nuclear accident that occurred on Saturday 26 </a:t>
            </a:r>
            <a:r>
              <a:rPr dirty="0" sz="1800" spc="-42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April 1986, at the No. </a:t>
            </a:r>
            <a:r>
              <a:rPr dirty="0" sz="1800">
                <a:latin typeface="Georgia"/>
                <a:cs typeface="Georgia"/>
              </a:rPr>
              <a:t>4 </a:t>
            </a:r>
            <a:r>
              <a:rPr dirty="0" sz="1800" spc="-5">
                <a:latin typeface="Georgia"/>
                <a:cs typeface="Georgia"/>
              </a:rPr>
              <a:t>reactor in the Chernobyl Nuclear Power Plant, near the </a:t>
            </a:r>
            <a:r>
              <a:rPr dirty="0" sz="180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city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of Pripyat in the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north of the Ukrainian SSR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in the Soviet Union.</a:t>
            </a:r>
            <a:endParaRPr sz="1800">
              <a:latin typeface="Georgia"/>
              <a:cs typeface="Georgia"/>
            </a:endParaRPr>
          </a:p>
          <a:p>
            <a:pPr marL="12700" marR="5080">
              <a:lnSpc>
                <a:spcPct val="114999"/>
              </a:lnSpc>
              <a:spcBef>
                <a:spcPts val="1200"/>
              </a:spcBef>
            </a:pPr>
            <a:r>
              <a:rPr dirty="0" sz="1800" spc="-5">
                <a:latin typeface="Georgia"/>
                <a:cs typeface="Georgia"/>
              </a:rPr>
              <a:t>The </a:t>
            </a:r>
            <a:r>
              <a:rPr dirty="0" sz="1800" spc="-5" b="1">
                <a:solidFill>
                  <a:srgbClr val="FF0000"/>
                </a:solidFill>
                <a:latin typeface="Georgia"/>
                <a:cs typeface="Georgia"/>
              </a:rPr>
              <a:t>Fukushima</a:t>
            </a:r>
            <a:r>
              <a:rPr dirty="0" sz="1800" spc="-10" b="1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Georgia"/>
                <a:cs typeface="Georgia"/>
              </a:rPr>
              <a:t>Daiichi</a:t>
            </a:r>
            <a:r>
              <a:rPr dirty="0" sz="1800" spc="-15" b="1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Georgia"/>
                <a:cs typeface="Georgia"/>
              </a:rPr>
              <a:t>nuclear disaster</a:t>
            </a:r>
            <a:r>
              <a:rPr dirty="0" sz="1800" spc="60" b="1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was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>
                <a:latin typeface="Georgia"/>
                <a:cs typeface="Georgia"/>
              </a:rPr>
              <a:t>a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2011</a:t>
            </a:r>
            <a:r>
              <a:rPr dirty="0" sz="1800" spc="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  <a:hlinkClick r:id="rId7"/>
              </a:rPr>
              <a:t>nuclear</a:t>
            </a:r>
            <a:r>
              <a:rPr dirty="0" sz="1800" spc="-10">
                <a:latin typeface="Georgia"/>
                <a:cs typeface="Georgia"/>
                <a:hlinkClick r:id="rId7"/>
              </a:rPr>
              <a:t> </a:t>
            </a:r>
            <a:r>
              <a:rPr dirty="0" sz="1800" spc="-5">
                <a:latin typeface="Georgia"/>
                <a:cs typeface="Georgia"/>
                <a:hlinkClick r:id="rId7"/>
              </a:rPr>
              <a:t>accident</a:t>
            </a:r>
            <a:r>
              <a:rPr dirty="0" sz="1800" spc="25">
                <a:latin typeface="Georgia"/>
                <a:cs typeface="Georgia"/>
                <a:hlinkClick r:id="rId7"/>
              </a:rPr>
              <a:t> </a:t>
            </a:r>
            <a:r>
              <a:rPr dirty="0" sz="1800" spc="-5">
                <a:latin typeface="Georgia"/>
                <a:cs typeface="Georgia"/>
              </a:rPr>
              <a:t>at the </a:t>
            </a:r>
            <a:r>
              <a:rPr dirty="0" sz="180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  <a:hlinkClick r:id="rId8"/>
              </a:rPr>
              <a:t>Fukushima</a:t>
            </a:r>
            <a:r>
              <a:rPr dirty="0" sz="1800" spc="-10">
                <a:latin typeface="Georgia"/>
                <a:cs typeface="Georgia"/>
                <a:hlinkClick r:id="rId8"/>
              </a:rPr>
              <a:t> </a:t>
            </a:r>
            <a:r>
              <a:rPr dirty="0" sz="1800" spc="-5">
                <a:latin typeface="Georgia"/>
                <a:cs typeface="Georgia"/>
                <a:hlinkClick r:id="rId8"/>
              </a:rPr>
              <a:t>Daiichi Nuclear</a:t>
            </a:r>
            <a:r>
              <a:rPr dirty="0" sz="1800" spc="-10">
                <a:latin typeface="Georgia"/>
                <a:cs typeface="Georgia"/>
                <a:hlinkClick r:id="rId8"/>
              </a:rPr>
              <a:t> </a:t>
            </a:r>
            <a:r>
              <a:rPr dirty="0" sz="1800" spc="-5">
                <a:latin typeface="Georgia"/>
                <a:cs typeface="Georgia"/>
                <a:hlinkClick r:id="rId8"/>
              </a:rPr>
              <a:t>Power Plant</a:t>
            </a:r>
            <a:r>
              <a:rPr dirty="0" sz="1800" spc="20">
                <a:latin typeface="Georgia"/>
                <a:cs typeface="Georgia"/>
                <a:hlinkClick r:id="rId8"/>
              </a:rPr>
              <a:t> </a:t>
            </a:r>
            <a:r>
              <a:rPr dirty="0" sz="1800" spc="-5">
                <a:latin typeface="Georgia"/>
                <a:cs typeface="Georgia"/>
              </a:rPr>
              <a:t>in</a:t>
            </a:r>
            <a:r>
              <a:rPr dirty="0" sz="180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  <a:hlinkClick r:id="rId9"/>
              </a:rPr>
              <a:t>Ōkuma</a:t>
            </a:r>
            <a:r>
              <a:rPr dirty="0" sz="1800" spc="-5">
                <a:latin typeface="Georgia"/>
                <a:cs typeface="Georgia"/>
              </a:rPr>
              <a:t>,</a:t>
            </a:r>
            <a:r>
              <a:rPr dirty="0" sz="180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  <a:hlinkClick r:id="rId10"/>
              </a:rPr>
              <a:t>Fukushima</a:t>
            </a:r>
            <a:r>
              <a:rPr dirty="0" sz="1800" spc="-10">
                <a:latin typeface="Georgia"/>
                <a:cs typeface="Georgia"/>
                <a:hlinkClick r:id="rId10"/>
              </a:rPr>
              <a:t> </a:t>
            </a:r>
            <a:r>
              <a:rPr dirty="0" sz="1800" spc="-5">
                <a:latin typeface="Georgia"/>
                <a:cs typeface="Georgia"/>
                <a:hlinkClick r:id="rId10"/>
              </a:rPr>
              <a:t>Prefecture</a:t>
            </a:r>
            <a:r>
              <a:rPr dirty="0" sz="1800" spc="-5">
                <a:latin typeface="Georgia"/>
                <a:cs typeface="Georgia"/>
              </a:rPr>
              <a:t>,</a:t>
            </a:r>
            <a:r>
              <a:rPr dirty="0" sz="180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  <a:hlinkClick r:id="rId11"/>
              </a:rPr>
              <a:t>Japan</a:t>
            </a:r>
            <a:r>
              <a:rPr dirty="0" sz="1800" spc="-5">
                <a:latin typeface="Georgia"/>
                <a:cs typeface="Georgia"/>
              </a:rPr>
              <a:t>. </a:t>
            </a:r>
            <a:r>
              <a:rPr dirty="0" sz="1800" spc="-42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The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event was primarily caused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by the</a:t>
            </a:r>
            <a:r>
              <a:rPr dirty="0" sz="1800" spc="3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  <a:hlinkClick r:id="rId12"/>
              </a:rPr>
              <a:t>2011 Tōhoku</a:t>
            </a:r>
            <a:r>
              <a:rPr dirty="0" sz="1800" spc="-10">
                <a:latin typeface="Georgia"/>
                <a:cs typeface="Georgia"/>
                <a:hlinkClick r:id="rId12"/>
              </a:rPr>
              <a:t> </a:t>
            </a:r>
            <a:r>
              <a:rPr dirty="0" sz="1800" spc="-5">
                <a:latin typeface="Georgia"/>
                <a:cs typeface="Georgia"/>
                <a:hlinkClick r:id="rId12"/>
              </a:rPr>
              <a:t>earthquake and </a:t>
            </a:r>
            <a:r>
              <a:rPr dirty="0" sz="1800">
                <a:latin typeface="Georgia"/>
                <a:cs typeface="Georgia"/>
                <a:hlinkClick r:id="rId12"/>
              </a:rPr>
              <a:t>tsunami</a:t>
            </a:r>
            <a:r>
              <a:rPr dirty="0" sz="1800">
                <a:latin typeface="Georgia"/>
                <a:cs typeface="Georgia"/>
              </a:rPr>
              <a:t>.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52848"/>
            <a:ext cx="286829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5"/>
              <a:t>CHIPK</a:t>
            </a:r>
            <a:r>
              <a:rPr dirty="0" spc="15"/>
              <a:t>O</a:t>
            </a:r>
            <a:r>
              <a:rPr dirty="0" spc="-140"/>
              <a:t> </a:t>
            </a:r>
            <a:r>
              <a:rPr dirty="0" spc="5"/>
              <a:t>ANDOLAN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6625" y="1022808"/>
            <a:ext cx="8451215" cy="3559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0800" marR="43180">
              <a:lnSpc>
                <a:spcPct val="114999"/>
              </a:lnSpc>
              <a:spcBef>
                <a:spcPts val="100"/>
              </a:spcBef>
            </a:pP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The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 b="1">
                <a:solidFill>
                  <a:srgbClr val="202122"/>
                </a:solidFill>
                <a:latin typeface="Georgia"/>
                <a:cs typeface="Georgia"/>
              </a:rPr>
              <a:t>Chipko</a:t>
            </a:r>
            <a:r>
              <a:rPr dirty="0" sz="1800" b="1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 b="1">
                <a:solidFill>
                  <a:srgbClr val="202122"/>
                </a:solidFill>
                <a:latin typeface="Georgia"/>
                <a:cs typeface="Georgia"/>
              </a:rPr>
              <a:t>movement</a:t>
            </a:r>
            <a:r>
              <a:rPr dirty="0" sz="1800" b="1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or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 b="1">
                <a:solidFill>
                  <a:srgbClr val="202122"/>
                </a:solidFill>
                <a:latin typeface="Georgia"/>
                <a:cs typeface="Georgia"/>
              </a:rPr>
              <a:t>chipko</a:t>
            </a:r>
            <a:r>
              <a:rPr dirty="0" sz="1800" b="1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 b="1">
                <a:solidFill>
                  <a:srgbClr val="202122"/>
                </a:solidFill>
                <a:latin typeface="Georgia"/>
                <a:cs typeface="Georgia"/>
              </a:rPr>
              <a:t>andolan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,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was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a</a:t>
            </a:r>
            <a:r>
              <a:rPr dirty="0" sz="1800" spc="5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forest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0645AD"/>
                </a:solidFill>
                <a:latin typeface="Georgia"/>
                <a:cs typeface="Georgia"/>
                <a:hlinkClick r:id="rId2"/>
              </a:rPr>
              <a:t>conservation </a:t>
            </a:r>
            <a:r>
              <a:rPr dirty="0" sz="1800">
                <a:solidFill>
                  <a:srgbClr val="0645AD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0645AD"/>
                </a:solidFill>
                <a:latin typeface="Georgia"/>
                <a:cs typeface="Georgia"/>
                <a:hlinkClick r:id="rId2"/>
              </a:rPr>
              <a:t>movement</a:t>
            </a:r>
            <a:r>
              <a:rPr dirty="0" sz="1800" spc="5">
                <a:solidFill>
                  <a:srgbClr val="0645AD"/>
                </a:solidFill>
                <a:latin typeface="Georgia"/>
                <a:cs typeface="Georgia"/>
                <a:hlinkClick r:id="rId2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in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0645AD"/>
                </a:solidFill>
                <a:latin typeface="Georgia"/>
                <a:cs typeface="Georgia"/>
                <a:hlinkClick r:id="rId3"/>
              </a:rPr>
              <a:t>India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.</a:t>
            </a:r>
            <a:endParaRPr sz="1800">
              <a:latin typeface="Georgia"/>
              <a:cs typeface="Georgia"/>
            </a:endParaRPr>
          </a:p>
          <a:p>
            <a:pPr algn="just" marL="50800" marR="43180">
              <a:lnSpc>
                <a:spcPct val="114999"/>
              </a:lnSpc>
              <a:spcBef>
                <a:spcPts val="500"/>
              </a:spcBef>
            </a:pP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It began in 1973 in Uttarakhand, then 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a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part of Uttar Pradesh 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(at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the foothills of 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Himalayas) and went on to become 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a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rallying point for many future environmental 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movements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all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over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the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world.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It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created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a</a:t>
            </a:r>
            <a:r>
              <a:rPr dirty="0" sz="1800" spc="5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precedent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for</a:t>
            </a:r>
            <a:r>
              <a:rPr dirty="0" sz="1800" spc="42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starting</a:t>
            </a:r>
            <a:r>
              <a:rPr dirty="0" sz="1800" spc="425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0645AD"/>
                </a:solidFill>
                <a:latin typeface="Georgia"/>
                <a:cs typeface="Georgia"/>
                <a:hlinkClick r:id="rId4"/>
              </a:rPr>
              <a:t>nonviolent </a:t>
            </a:r>
            <a:r>
              <a:rPr dirty="0" sz="1800">
                <a:solidFill>
                  <a:srgbClr val="0645AD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protest in India.</a:t>
            </a:r>
            <a:r>
              <a:rPr dirty="0" baseline="30092" sz="1800" spc="-7">
                <a:solidFill>
                  <a:srgbClr val="0645AD"/>
                </a:solidFill>
                <a:latin typeface="Georgia"/>
                <a:cs typeface="Georgia"/>
                <a:hlinkClick r:id="rId5"/>
              </a:rPr>
              <a:t>[1]</a:t>
            </a:r>
            <a:r>
              <a:rPr dirty="0" baseline="30092" sz="1800" spc="-7">
                <a:solidFill>
                  <a:srgbClr val="0645AD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However, it was </a:t>
            </a:r>
            <a:r>
              <a:rPr dirty="0" sz="1800" spc="-5">
                <a:solidFill>
                  <a:srgbClr val="0645AD"/>
                </a:solidFill>
                <a:latin typeface="Georgia"/>
                <a:cs typeface="Georgia"/>
                <a:hlinkClick r:id="rId6"/>
              </a:rPr>
              <a:t>Sunderlal Bahuguna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, 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a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Gandhian activist, who 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gave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the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movement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a</a:t>
            </a:r>
            <a:r>
              <a:rPr dirty="0" sz="1800" spc="5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proper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direction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and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its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success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meant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that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the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world 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immediately took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notice of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this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non-violent movement, which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was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to</a:t>
            </a:r>
            <a:r>
              <a:rPr dirty="0" sz="1800" spc="42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inspire in 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time many similar eco-groups by helping to slow down the rapid </a:t>
            </a:r>
            <a:r>
              <a:rPr dirty="0" sz="1800" spc="-5">
                <a:solidFill>
                  <a:srgbClr val="0645AD"/>
                </a:solidFill>
                <a:latin typeface="Georgia"/>
                <a:cs typeface="Georgia"/>
                <a:hlinkClick r:id="rId7"/>
              </a:rPr>
              <a:t>deforestation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, 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expose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vested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interests,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increase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social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awareness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and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the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need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to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save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trees, </a:t>
            </a:r>
            <a:r>
              <a:rPr dirty="0" sz="180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increase</a:t>
            </a:r>
            <a:r>
              <a:rPr dirty="0" sz="1800" spc="-1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ecological</a:t>
            </a:r>
            <a:r>
              <a:rPr dirty="0" sz="1800" spc="-1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awareness, and</a:t>
            </a:r>
            <a:r>
              <a:rPr dirty="0" sz="1800" spc="-1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demonstrate the</a:t>
            </a:r>
            <a:r>
              <a:rPr dirty="0" sz="1800" spc="-1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viability of</a:t>
            </a:r>
            <a:r>
              <a:rPr dirty="0" sz="1800" spc="-10">
                <a:solidFill>
                  <a:srgbClr val="202122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202122"/>
                </a:solidFill>
                <a:latin typeface="Georgia"/>
                <a:cs typeface="Georgia"/>
              </a:rPr>
              <a:t>people power.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276648"/>
            <a:ext cx="257429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5"/>
              <a:t>Save</a:t>
            </a:r>
            <a:r>
              <a:rPr dirty="0" spc="-30"/>
              <a:t> </a:t>
            </a:r>
            <a:r>
              <a:rPr dirty="0"/>
              <a:t>Silent</a:t>
            </a:r>
            <a:r>
              <a:rPr dirty="0" spc="-25"/>
              <a:t> </a:t>
            </a:r>
            <a:r>
              <a:rPr dirty="0" spc="-30"/>
              <a:t>Valley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794208"/>
            <a:ext cx="8359775" cy="3637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01955">
              <a:lnSpc>
                <a:spcPct val="114999"/>
              </a:lnSpc>
              <a:spcBef>
                <a:spcPts val="100"/>
              </a:spcBef>
            </a:pPr>
            <a:r>
              <a:rPr dirty="0" sz="1800" spc="-5">
                <a:latin typeface="Georgia"/>
                <a:cs typeface="Georgia"/>
              </a:rPr>
              <a:t>Save </a:t>
            </a:r>
            <a:r>
              <a:rPr dirty="0" sz="1800" spc="-5" b="1">
                <a:latin typeface="Georgia"/>
                <a:cs typeface="Georgia"/>
              </a:rPr>
              <a:t>Silent</a:t>
            </a:r>
            <a:r>
              <a:rPr dirty="0" sz="1800" spc="-10" b="1">
                <a:latin typeface="Georgia"/>
                <a:cs typeface="Georgia"/>
              </a:rPr>
              <a:t> </a:t>
            </a:r>
            <a:r>
              <a:rPr dirty="0" sz="1800" spc="-5" b="1">
                <a:latin typeface="Georgia"/>
                <a:cs typeface="Georgia"/>
              </a:rPr>
              <a:t>Valley </a:t>
            </a:r>
            <a:r>
              <a:rPr dirty="0" sz="1800" spc="-5">
                <a:latin typeface="Georgia"/>
                <a:cs typeface="Georgia"/>
              </a:rPr>
              <a:t>was </a:t>
            </a:r>
            <a:r>
              <a:rPr dirty="0" sz="1800">
                <a:latin typeface="Georgia"/>
                <a:cs typeface="Georgia"/>
              </a:rPr>
              <a:t>a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social</a:t>
            </a:r>
            <a:r>
              <a:rPr dirty="0" sz="1800" spc="5">
                <a:latin typeface="Georgia"/>
                <a:cs typeface="Georgia"/>
              </a:rPr>
              <a:t> </a:t>
            </a:r>
            <a:r>
              <a:rPr dirty="0" sz="1800" spc="-5" b="1">
                <a:latin typeface="Georgia"/>
                <a:cs typeface="Georgia"/>
              </a:rPr>
              <a:t>movement</a:t>
            </a:r>
            <a:r>
              <a:rPr dirty="0" sz="1800" spc="-25" b="1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aimed at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the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protection of</a:t>
            </a:r>
            <a:r>
              <a:rPr dirty="0" sz="1800" spc="30">
                <a:latin typeface="Georgia"/>
                <a:cs typeface="Georgia"/>
              </a:rPr>
              <a:t> </a:t>
            </a:r>
            <a:r>
              <a:rPr dirty="0" sz="1800" spc="-5" b="1">
                <a:latin typeface="Georgia"/>
                <a:cs typeface="Georgia"/>
              </a:rPr>
              <a:t>Silent </a:t>
            </a:r>
            <a:r>
              <a:rPr dirty="0" sz="1800" spc="-445" b="1">
                <a:latin typeface="Georgia"/>
                <a:cs typeface="Georgia"/>
              </a:rPr>
              <a:t> </a:t>
            </a:r>
            <a:r>
              <a:rPr dirty="0" sz="1800" spc="-5" b="1">
                <a:latin typeface="Georgia"/>
                <a:cs typeface="Georgia"/>
              </a:rPr>
              <a:t>Valley</a:t>
            </a:r>
            <a:r>
              <a:rPr dirty="0" sz="1800" spc="-5">
                <a:latin typeface="Georgia"/>
                <a:cs typeface="Georgia"/>
              </a:rPr>
              <a:t>,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an evergreen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tropical forest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in the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Palakkad district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of Kerala,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India.</a:t>
            </a:r>
            <a:endParaRPr sz="1800">
              <a:latin typeface="Georgia"/>
              <a:cs typeface="Georgia"/>
            </a:endParaRPr>
          </a:p>
          <a:p>
            <a:pPr marL="12700" marR="411480" indent="54610">
              <a:lnSpc>
                <a:spcPct val="114999"/>
              </a:lnSpc>
              <a:spcBef>
                <a:spcPts val="1200"/>
              </a:spcBef>
            </a:pPr>
            <a:r>
              <a:rPr dirty="0" sz="1800" spc="-5">
                <a:latin typeface="Georgia"/>
                <a:cs typeface="Georgia"/>
              </a:rPr>
              <a:t>It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was started in 1973 by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an NGO led by an NGO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led by</a:t>
            </a:r>
            <a:r>
              <a:rPr dirty="0" sz="1800" spc="50">
                <a:latin typeface="Georgia"/>
                <a:cs typeface="Georgia"/>
              </a:rPr>
              <a:t> </a:t>
            </a:r>
            <a:r>
              <a:rPr dirty="0" sz="1800" spc="-5" b="1">
                <a:latin typeface="Georgia"/>
                <a:cs typeface="Georgia"/>
              </a:rPr>
              <a:t>teachers and the </a:t>
            </a:r>
            <a:r>
              <a:rPr dirty="0" sz="1800" b="1">
                <a:latin typeface="Georgia"/>
                <a:cs typeface="Georgia"/>
              </a:rPr>
              <a:t> </a:t>
            </a:r>
            <a:r>
              <a:rPr dirty="0" sz="1800" spc="-5" b="1">
                <a:latin typeface="Georgia"/>
                <a:cs typeface="Georgia"/>
              </a:rPr>
              <a:t>Kerala</a:t>
            </a:r>
            <a:r>
              <a:rPr dirty="0" sz="1800" spc="-15" b="1">
                <a:latin typeface="Georgia"/>
                <a:cs typeface="Georgia"/>
              </a:rPr>
              <a:t> </a:t>
            </a:r>
            <a:r>
              <a:rPr dirty="0" sz="1800" spc="-5" b="1">
                <a:latin typeface="Georgia"/>
                <a:cs typeface="Georgia"/>
              </a:rPr>
              <a:t>Sastra</a:t>
            </a:r>
            <a:r>
              <a:rPr dirty="0" sz="1800" spc="-10" b="1">
                <a:latin typeface="Georgia"/>
                <a:cs typeface="Georgia"/>
              </a:rPr>
              <a:t> </a:t>
            </a:r>
            <a:r>
              <a:rPr dirty="0" sz="1800" spc="-5" b="1">
                <a:latin typeface="Georgia"/>
                <a:cs typeface="Georgia"/>
              </a:rPr>
              <a:t>Sahithya</a:t>
            </a:r>
            <a:r>
              <a:rPr dirty="0" sz="1800" spc="-10" b="1">
                <a:latin typeface="Georgia"/>
                <a:cs typeface="Georgia"/>
              </a:rPr>
              <a:t> </a:t>
            </a:r>
            <a:r>
              <a:rPr dirty="0" sz="1800" spc="-5" b="1">
                <a:latin typeface="Georgia"/>
                <a:cs typeface="Georgia"/>
              </a:rPr>
              <a:t>Parishad</a:t>
            </a:r>
            <a:r>
              <a:rPr dirty="0" sz="1800" spc="-10" b="1">
                <a:latin typeface="Georgia"/>
                <a:cs typeface="Georgia"/>
              </a:rPr>
              <a:t> </a:t>
            </a:r>
            <a:r>
              <a:rPr dirty="0" sz="1800" spc="-5" b="1">
                <a:latin typeface="Georgia"/>
                <a:cs typeface="Georgia"/>
              </a:rPr>
              <a:t>(KSSP)</a:t>
            </a:r>
            <a:r>
              <a:rPr dirty="0" sz="1800" spc="55" b="1">
                <a:latin typeface="Georgia"/>
                <a:cs typeface="Georgia"/>
              </a:rPr>
              <a:t> </a:t>
            </a:r>
            <a:r>
              <a:rPr dirty="0" sz="1800">
                <a:latin typeface="Georgia"/>
                <a:cs typeface="Georgia"/>
              </a:rPr>
              <a:t>(KSSP)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to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save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the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Silent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Valley </a:t>
            </a:r>
            <a:r>
              <a:rPr dirty="0" sz="1800" spc="-42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from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being flooded by </a:t>
            </a:r>
            <a:r>
              <a:rPr dirty="0" sz="1800">
                <a:latin typeface="Georgia"/>
                <a:cs typeface="Georgia"/>
              </a:rPr>
              <a:t>a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hydroelectric project.</a:t>
            </a:r>
            <a:endParaRPr sz="1800">
              <a:latin typeface="Georgia"/>
              <a:cs typeface="Georgia"/>
            </a:endParaRPr>
          </a:p>
          <a:p>
            <a:pPr marL="12700" marR="5080">
              <a:lnSpc>
                <a:spcPct val="114999"/>
              </a:lnSpc>
              <a:spcBef>
                <a:spcPts val="1200"/>
              </a:spcBef>
            </a:pPr>
            <a:r>
              <a:rPr dirty="0" sz="1800" spc="-5">
                <a:latin typeface="Georgia"/>
                <a:cs typeface="Georgia"/>
              </a:rPr>
              <a:t>The valley was designated in 1985 as the Silent Valley National Park. Kuntipuzha is </a:t>
            </a:r>
            <a:r>
              <a:rPr dirty="0" sz="1800" spc="-420">
                <a:latin typeface="Georgia"/>
                <a:cs typeface="Georgia"/>
              </a:rPr>
              <a:t> </a:t>
            </a:r>
            <a:r>
              <a:rPr dirty="0" sz="1800">
                <a:latin typeface="Georgia"/>
                <a:cs typeface="Georgia"/>
              </a:rPr>
              <a:t>a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major waterway 15 km southwest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of the Silent Valley.</a:t>
            </a:r>
            <a:endParaRPr sz="1800">
              <a:latin typeface="Georgia"/>
              <a:cs typeface="Georgia"/>
            </a:endParaRPr>
          </a:p>
          <a:p>
            <a:pPr marL="12700" marR="407034">
              <a:lnSpc>
                <a:spcPct val="114999"/>
              </a:lnSpc>
              <a:spcBef>
                <a:spcPts val="1200"/>
              </a:spcBef>
            </a:pPr>
            <a:r>
              <a:rPr dirty="0" sz="1800" spc="-5" b="1">
                <a:latin typeface="Georgia"/>
                <a:cs typeface="Georgia"/>
              </a:rPr>
              <a:t>Bhavani River, </a:t>
            </a:r>
            <a:r>
              <a:rPr dirty="0" sz="1800" b="1">
                <a:latin typeface="Georgia"/>
                <a:cs typeface="Georgia"/>
              </a:rPr>
              <a:t>a </a:t>
            </a:r>
            <a:r>
              <a:rPr dirty="0" sz="1800" spc="-5" b="1">
                <a:latin typeface="Georgia"/>
                <a:cs typeface="Georgia"/>
              </a:rPr>
              <a:t>tributary of Kaveri </a:t>
            </a:r>
            <a:r>
              <a:rPr dirty="0" sz="1800" spc="5" b="1">
                <a:latin typeface="Georgia"/>
                <a:cs typeface="Georgia"/>
              </a:rPr>
              <a:t>River</a:t>
            </a:r>
            <a:r>
              <a:rPr dirty="0" sz="1800" spc="5">
                <a:latin typeface="Georgia"/>
                <a:cs typeface="Georgia"/>
              </a:rPr>
              <a:t>, </a:t>
            </a:r>
            <a:r>
              <a:rPr dirty="0" sz="1800" spc="-5">
                <a:latin typeface="Georgia"/>
                <a:cs typeface="Georgia"/>
              </a:rPr>
              <a:t>and Kunthipuzha River, </a:t>
            </a:r>
            <a:r>
              <a:rPr dirty="0" sz="1800">
                <a:latin typeface="Georgia"/>
                <a:cs typeface="Georgia"/>
              </a:rPr>
              <a:t>a </a:t>
            </a:r>
            <a:r>
              <a:rPr dirty="0" sz="1800" spc="5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tributary of Bharathappuzha river, originate in the vicinity of Silent Valley. The </a:t>
            </a:r>
            <a:r>
              <a:rPr dirty="0" sz="1800" spc="-42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Kadalundi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River has also its origin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in Silent Valley.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276648"/>
            <a:ext cx="281305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5"/>
              <a:t>Bishnois</a:t>
            </a:r>
            <a:r>
              <a:rPr dirty="0" spc="-80"/>
              <a:t> </a:t>
            </a:r>
            <a:r>
              <a:rPr dirty="0" spc="10"/>
              <a:t>Movement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964258"/>
            <a:ext cx="8306434" cy="3800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4290">
              <a:lnSpc>
                <a:spcPct val="114999"/>
              </a:lnSpc>
              <a:spcBef>
                <a:spcPts val="100"/>
              </a:spcBef>
            </a:pP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The Bishnoi faith is </a:t>
            </a:r>
            <a:r>
              <a:rPr dirty="0" sz="1800">
                <a:solidFill>
                  <a:srgbClr val="333333"/>
                </a:solidFill>
                <a:latin typeface="Georgia"/>
                <a:cs typeface="Georgia"/>
              </a:rPr>
              <a:t>a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religious offshoot of Hinduism founded on 29 principles, </a:t>
            </a:r>
            <a:r>
              <a:rPr dirty="0" sz="180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most of which promote environmental stewardship. Bishnois strictly forbid the </a:t>
            </a:r>
            <a:r>
              <a:rPr dirty="0" sz="180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harming of trees and animals. The religion was founded by Guru Maharaj Jambaji </a:t>
            </a:r>
            <a:r>
              <a:rPr dirty="0" sz="1800" spc="-42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in</a:t>
            </a:r>
            <a:r>
              <a:rPr dirty="0" sz="1800" spc="-1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1485 AD</a:t>
            </a:r>
            <a:r>
              <a:rPr dirty="0" sz="1800" spc="-1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in</a:t>
            </a:r>
            <a:r>
              <a:rPr dirty="0" sz="1800" spc="-1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the Marwar</a:t>
            </a:r>
            <a:r>
              <a:rPr dirty="0" sz="1800" spc="-1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333333"/>
                </a:solidFill>
                <a:latin typeface="Georgia"/>
                <a:cs typeface="Georgia"/>
              </a:rPr>
              <a:t>(Jodhpur)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 desert</a:t>
            </a:r>
            <a:r>
              <a:rPr dirty="0" sz="1800" spc="-1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region of</a:t>
            </a:r>
            <a:r>
              <a:rPr dirty="0" sz="1800" spc="-1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western Rajasthan,</a:t>
            </a:r>
            <a:r>
              <a:rPr dirty="0" sz="1800" spc="-1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India.</a:t>
            </a:r>
            <a:endParaRPr sz="1800">
              <a:latin typeface="Georgia"/>
              <a:cs typeface="Georgia"/>
            </a:endParaRPr>
          </a:p>
          <a:p>
            <a:pPr marL="12700" marR="5080">
              <a:lnSpc>
                <a:spcPct val="114999"/>
              </a:lnSpc>
              <a:spcBef>
                <a:spcPts val="1200"/>
              </a:spcBef>
            </a:pP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Amrita Devi was </a:t>
            </a:r>
            <a:r>
              <a:rPr dirty="0" sz="1800">
                <a:solidFill>
                  <a:srgbClr val="333333"/>
                </a:solidFill>
                <a:latin typeface="Georgia"/>
                <a:cs typeface="Georgia"/>
              </a:rPr>
              <a:t>a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female villager who could not bear to witness the destruction of </a:t>
            </a:r>
            <a:r>
              <a:rPr dirty="0" sz="180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both her faith and the village's sacred trees. She decided to literally hug the trees, </a:t>
            </a:r>
            <a:r>
              <a:rPr dirty="0" sz="180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and encouraged others to do so too, proclaiming: “A chopped head is cheaper than </a:t>
            </a:r>
            <a:r>
              <a:rPr dirty="0" sz="1800" spc="-42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333333"/>
                </a:solidFill>
                <a:latin typeface="Georgia"/>
                <a:cs typeface="Georgia"/>
              </a:rPr>
              <a:t>a</a:t>
            </a:r>
            <a:r>
              <a:rPr dirty="0" sz="1800" spc="-1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felled tree.”</a:t>
            </a:r>
            <a:endParaRPr sz="1800">
              <a:latin typeface="Georgia"/>
              <a:cs typeface="Georgia"/>
            </a:endParaRPr>
          </a:p>
          <a:p>
            <a:pPr marL="12700" marR="121920">
              <a:lnSpc>
                <a:spcPct val="114999"/>
              </a:lnSpc>
              <a:spcBef>
                <a:spcPts val="1200"/>
              </a:spcBef>
            </a:pP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In memory of the 363 Bishnois, who died protecting their dear trees, </a:t>
            </a:r>
            <a:r>
              <a:rPr dirty="0" sz="1800">
                <a:solidFill>
                  <a:srgbClr val="333333"/>
                </a:solidFill>
                <a:latin typeface="Georgia"/>
                <a:cs typeface="Georgia"/>
              </a:rPr>
              <a:t>a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number of </a:t>
            </a:r>
            <a:r>
              <a:rPr dirty="0" sz="1800" spc="-42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khejri trees are planted around the area, which is still notably lush and rich with </a:t>
            </a:r>
            <a:r>
              <a:rPr dirty="0" sz="180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animal</a:t>
            </a:r>
            <a:r>
              <a:rPr dirty="0" sz="1800" spc="-1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333333"/>
                </a:solidFill>
                <a:latin typeface="Georgia"/>
                <a:cs typeface="Georgia"/>
              </a:rPr>
              <a:t>life.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200448"/>
            <a:ext cx="3754754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5"/>
              <a:t>Narmada</a:t>
            </a:r>
            <a:r>
              <a:rPr dirty="0" spc="-35"/>
              <a:t> </a:t>
            </a:r>
            <a:r>
              <a:rPr dirty="0" spc="5"/>
              <a:t>Bachao</a:t>
            </a:r>
            <a:r>
              <a:rPr dirty="0" spc="-170"/>
              <a:t> </a:t>
            </a:r>
            <a:r>
              <a:rPr dirty="0" spc="5"/>
              <a:t>Andolan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794208"/>
            <a:ext cx="8326120" cy="37896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14960">
              <a:lnSpc>
                <a:spcPct val="114999"/>
              </a:lnSpc>
              <a:spcBef>
                <a:spcPts val="100"/>
              </a:spcBef>
            </a:pPr>
            <a:r>
              <a:rPr dirty="0" sz="1800" spc="-5">
                <a:latin typeface="Georgia"/>
                <a:cs typeface="Georgia"/>
              </a:rPr>
              <a:t>Narmada Bachao Andolan </a:t>
            </a:r>
            <a:r>
              <a:rPr dirty="0" sz="1800">
                <a:latin typeface="Georgia"/>
                <a:cs typeface="Georgia"/>
              </a:rPr>
              <a:t>(NBA) </a:t>
            </a:r>
            <a:r>
              <a:rPr dirty="0" sz="1800" spc="-5">
                <a:latin typeface="Georgia"/>
                <a:cs typeface="Georgia"/>
              </a:rPr>
              <a:t>is an Indian social movement spearheaded by </a:t>
            </a:r>
            <a:r>
              <a:rPr dirty="0" sz="1800" spc="-42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native tribals </a:t>
            </a:r>
            <a:r>
              <a:rPr dirty="0" sz="1800">
                <a:latin typeface="Georgia"/>
                <a:cs typeface="Georgia"/>
              </a:rPr>
              <a:t>(adivasis), </a:t>
            </a:r>
            <a:r>
              <a:rPr dirty="0" sz="1800" spc="-5">
                <a:latin typeface="Georgia"/>
                <a:cs typeface="Georgia"/>
              </a:rPr>
              <a:t>farmers, environmentalists and human rights activists </a:t>
            </a:r>
            <a:r>
              <a:rPr dirty="0" sz="180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against </a:t>
            </a:r>
            <a:r>
              <a:rPr dirty="0" sz="1800">
                <a:latin typeface="Georgia"/>
                <a:cs typeface="Georgia"/>
              </a:rPr>
              <a:t>a </a:t>
            </a:r>
            <a:r>
              <a:rPr dirty="0" sz="1800" spc="-5">
                <a:latin typeface="Georgia"/>
                <a:cs typeface="Georgia"/>
              </a:rPr>
              <a:t>number of large dam projects across the Narmada River, which flows </a:t>
            </a:r>
            <a:r>
              <a:rPr dirty="0" sz="180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through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the states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of Gujarat, Madhya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Pradesh and Maharashtra.</a:t>
            </a:r>
            <a:endParaRPr sz="1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dirty="0" sz="1800" spc="-5">
                <a:latin typeface="Georgia"/>
                <a:cs typeface="Georgia"/>
              </a:rPr>
              <a:t>The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NBA,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has</a:t>
            </a:r>
            <a:r>
              <a:rPr dirty="0" sz="1800" spc="42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its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leading spokespersons</a:t>
            </a:r>
            <a:r>
              <a:rPr dirty="0" sz="1800" spc="25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  <a:hlinkClick r:id="rId2"/>
              </a:rPr>
              <a:t>Medha</a:t>
            </a:r>
            <a:r>
              <a:rPr dirty="0" sz="1800" spc="-10">
                <a:latin typeface="Georgia"/>
                <a:cs typeface="Georgia"/>
                <a:hlinkClick r:id="rId2"/>
              </a:rPr>
              <a:t> </a:t>
            </a:r>
            <a:r>
              <a:rPr dirty="0" sz="1800" spc="-5">
                <a:latin typeface="Georgia"/>
                <a:cs typeface="Georgia"/>
                <a:hlinkClick r:id="rId2"/>
              </a:rPr>
              <a:t>Patkar</a:t>
            </a:r>
            <a:r>
              <a:rPr dirty="0" sz="1800" spc="5">
                <a:latin typeface="Georgia"/>
                <a:cs typeface="Georgia"/>
                <a:hlinkClick r:id="rId2"/>
              </a:rPr>
              <a:t> </a:t>
            </a:r>
            <a:r>
              <a:rPr dirty="0" sz="1800" spc="-5">
                <a:latin typeface="Georgia"/>
                <a:cs typeface="Georgia"/>
              </a:rPr>
              <a:t>and</a:t>
            </a:r>
            <a:r>
              <a:rPr dirty="0" sz="180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  <a:hlinkClick r:id="rId3"/>
              </a:rPr>
              <a:t>Baba</a:t>
            </a:r>
            <a:r>
              <a:rPr dirty="0" sz="1800" spc="-10">
                <a:latin typeface="Georgia"/>
                <a:cs typeface="Georgia"/>
                <a:hlinkClick r:id="rId3"/>
              </a:rPr>
              <a:t> </a:t>
            </a:r>
            <a:r>
              <a:rPr dirty="0" sz="1800" spc="-5">
                <a:latin typeface="Georgia"/>
                <a:cs typeface="Georgia"/>
                <a:hlinkClick r:id="rId3"/>
              </a:rPr>
              <a:t>Amte</a:t>
            </a:r>
            <a:endParaRPr sz="1800">
              <a:latin typeface="Georgia"/>
              <a:cs typeface="Georgia"/>
            </a:endParaRPr>
          </a:p>
          <a:p>
            <a:pPr marL="12700" marR="5080">
              <a:lnSpc>
                <a:spcPct val="114999"/>
              </a:lnSpc>
              <a:spcBef>
                <a:spcPts val="1200"/>
              </a:spcBef>
            </a:pPr>
            <a:r>
              <a:rPr dirty="0" sz="1800" spc="-5">
                <a:latin typeface="Georgia"/>
                <a:cs typeface="Georgia"/>
                <a:hlinkClick r:id="rId4"/>
              </a:rPr>
              <a:t>Sardar Sarovar </a:t>
            </a:r>
            <a:r>
              <a:rPr dirty="0" sz="1800">
                <a:latin typeface="Georgia"/>
                <a:cs typeface="Georgia"/>
                <a:hlinkClick r:id="rId4"/>
              </a:rPr>
              <a:t>Dam </a:t>
            </a:r>
            <a:r>
              <a:rPr dirty="0" sz="1800" spc="-5">
                <a:latin typeface="Georgia"/>
                <a:cs typeface="Georgia"/>
              </a:rPr>
              <a:t>in Gujarat is one of the biggest dams on the river and was one </a:t>
            </a:r>
            <a:r>
              <a:rPr dirty="0" sz="1800" spc="-42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of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the first focal points of the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movement.</a:t>
            </a:r>
            <a:endParaRPr sz="1800">
              <a:latin typeface="Georgia"/>
              <a:cs typeface="Georgia"/>
            </a:endParaRPr>
          </a:p>
          <a:p>
            <a:pPr marL="12700" marR="401320">
              <a:lnSpc>
                <a:spcPct val="114999"/>
              </a:lnSpc>
              <a:spcBef>
                <a:spcPts val="1200"/>
              </a:spcBef>
            </a:pPr>
            <a:r>
              <a:rPr dirty="0" sz="1800" spc="-5">
                <a:latin typeface="Georgia"/>
                <a:cs typeface="Georgia"/>
              </a:rPr>
              <a:t>Patkar's actions did force the World Bank to set up The Morse Commission, an </a:t>
            </a:r>
            <a:r>
              <a:rPr dirty="0" sz="1800" spc="-42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independent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review of the project.</a:t>
            </a:r>
            <a:endParaRPr sz="1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dirty="0" sz="1800" spc="-5">
                <a:latin typeface="Georgia"/>
                <a:cs typeface="Georgia"/>
              </a:rPr>
              <a:t>The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World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Bank's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participation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in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these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projects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was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canceled in</a:t>
            </a:r>
            <a:r>
              <a:rPr dirty="0" sz="1800" spc="-10">
                <a:latin typeface="Georgia"/>
                <a:cs typeface="Georgia"/>
              </a:rPr>
              <a:t> </a:t>
            </a:r>
            <a:r>
              <a:rPr dirty="0" sz="1800" spc="-5">
                <a:latin typeface="Georgia"/>
                <a:cs typeface="Georgia"/>
              </a:rPr>
              <a:t>1993.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505248"/>
            <a:ext cx="393128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5"/>
              <a:t>Big</a:t>
            </a:r>
            <a:r>
              <a:rPr dirty="0" spc="-20"/>
              <a:t> </a:t>
            </a:r>
            <a:r>
              <a:rPr dirty="0" spc="10"/>
              <a:t>Dam</a:t>
            </a:r>
            <a:r>
              <a:rPr dirty="0" spc="-15"/>
              <a:t> </a:t>
            </a:r>
            <a:r>
              <a:rPr dirty="0"/>
              <a:t>Protest</a:t>
            </a:r>
            <a:r>
              <a:rPr dirty="0" spc="-20"/>
              <a:t> </a:t>
            </a:r>
            <a:r>
              <a:rPr dirty="0" spc="10"/>
              <a:t>Movement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1187780"/>
            <a:ext cx="8211184" cy="1513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The most successful anti-dam campaign in the United States was the Grand Canyon campaign against the </a:t>
            </a:r>
            <a:r>
              <a:rPr dirty="0" sz="1350">
                <a:solidFill>
                  <a:srgbClr val="444444"/>
                </a:solidFill>
                <a:latin typeface="Times New Roman"/>
                <a:cs typeface="Times New Roman"/>
              </a:rPr>
              <a:t>525 feet-high </a:t>
            </a:r>
            <a:r>
              <a:rPr dirty="0" sz="1350" spc="-325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Eco</a:t>
            </a:r>
            <a:r>
              <a:rPr dirty="0" sz="1350" spc="-1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Park </a:t>
            </a:r>
            <a:r>
              <a:rPr dirty="0" sz="1350">
                <a:solidFill>
                  <a:srgbClr val="444444"/>
                </a:solidFill>
                <a:latin typeface="Times New Roman"/>
                <a:cs typeface="Times New Roman"/>
              </a:rPr>
              <a:t>dam on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the Green </a:t>
            </a:r>
            <a:r>
              <a:rPr dirty="0" sz="1350" spc="-20">
                <a:solidFill>
                  <a:srgbClr val="444444"/>
                </a:solidFill>
                <a:latin typeface="Times New Roman"/>
                <a:cs typeface="Times New Roman"/>
              </a:rPr>
              <a:t>River.</a:t>
            </a:r>
            <a:endParaRPr sz="1350">
              <a:latin typeface="Times New Roman"/>
              <a:cs typeface="Times New Roman"/>
            </a:endParaRPr>
          </a:p>
          <a:p>
            <a:pPr marL="12700" marR="38735">
              <a:lnSpc>
                <a:spcPct val="114999"/>
              </a:lnSpc>
              <a:spcBef>
                <a:spcPts val="1200"/>
              </a:spcBef>
            </a:pP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The ﬁrst struggle against </a:t>
            </a:r>
            <a:r>
              <a:rPr dirty="0" sz="1350">
                <a:solidFill>
                  <a:srgbClr val="444444"/>
                </a:solidFill>
                <a:latin typeface="Times New Roman"/>
                <a:cs typeface="Times New Roman"/>
              </a:rPr>
              <a:t>dam-induced displacement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took </a:t>
            </a:r>
            <a:r>
              <a:rPr dirty="0" sz="1350">
                <a:solidFill>
                  <a:srgbClr val="444444"/>
                </a:solidFill>
                <a:latin typeface="Times New Roman"/>
                <a:cs typeface="Times New Roman"/>
              </a:rPr>
              <a:t>place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in </a:t>
            </a:r>
            <a:r>
              <a:rPr dirty="0" sz="1350">
                <a:solidFill>
                  <a:srgbClr val="444444"/>
                </a:solidFill>
                <a:latin typeface="Times New Roman"/>
                <a:cs typeface="Times New Roman"/>
              </a:rPr>
              <a:t>India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in </a:t>
            </a:r>
            <a:r>
              <a:rPr dirty="0" sz="1350">
                <a:solidFill>
                  <a:srgbClr val="444444"/>
                </a:solidFill>
                <a:latin typeface="Times New Roman"/>
                <a:cs typeface="Times New Roman"/>
              </a:rPr>
              <a:t>1927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against the Mulshi Dam </a:t>
            </a:r>
            <a:r>
              <a:rPr dirty="0" sz="1350">
                <a:solidFill>
                  <a:srgbClr val="444444"/>
                </a:solidFill>
                <a:latin typeface="Times New Roman"/>
                <a:cs typeface="Times New Roman"/>
              </a:rPr>
              <a:t>(hydroelectric </a:t>
            </a:r>
            <a:r>
              <a:rPr dirty="0" sz="1350" spc="-325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350">
                <a:solidFill>
                  <a:srgbClr val="444444"/>
                </a:solidFill>
                <a:latin typeface="Times New Roman"/>
                <a:cs typeface="Times New Roman"/>
              </a:rPr>
              <a:t>project)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 located in western</a:t>
            </a:r>
            <a:r>
              <a:rPr dirty="0" sz="1350" spc="-1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350">
                <a:solidFill>
                  <a:srgbClr val="444444"/>
                </a:solidFill>
                <a:latin typeface="Times New Roman"/>
                <a:cs typeface="Times New Roman"/>
              </a:rPr>
              <a:t>India,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in the</a:t>
            </a:r>
            <a:r>
              <a:rPr dirty="0" sz="1350" spc="-1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erstwhile Bombay Presidency</a:t>
            </a:r>
            <a:r>
              <a:rPr dirty="0" sz="1350" spc="-1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350">
                <a:solidFill>
                  <a:srgbClr val="444444"/>
                </a:solidFill>
                <a:latin typeface="Times New Roman"/>
                <a:cs typeface="Times New Roman"/>
              </a:rPr>
              <a:t>(about 20 kms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 south-west </a:t>
            </a:r>
            <a:r>
              <a:rPr dirty="0" sz="1350">
                <a:solidFill>
                  <a:srgbClr val="444444"/>
                </a:solidFill>
                <a:latin typeface="Times New Roman"/>
                <a:cs typeface="Times New Roman"/>
              </a:rPr>
              <a:t>of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Poona).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dirty="0" sz="1350" spc="-15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movement</a:t>
            </a:r>
            <a:r>
              <a:rPr dirty="0" sz="1350" spc="-1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against</a:t>
            </a:r>
            <a:r>
              <a:rPr dirty="0" sz="1350" spc="-1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dirty="0" sz="1350" spc="-1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construction</a:t>
            </a:r>
            <a:r>
              <a:rPr dirty="0" sz="1350" spc="-1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350">
                <a:solidFill>
                  <a:srgbClr val="444444"/>
                </a:solidFill>
                <a:latin typeface="Times New Roman"/>
                <a:cs typeface="Times New Roman"/>
              </a:rPr>
              <a:t>of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 the</a:t>
            </a:r>
            <a:r>
              <a:rPr dirty="0" sz="1350" spc="-1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Hirakud</a:t>
            </a:r>
            <a:r>
              <a:rPr dirty="0" sz="1350" spc="-1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350">
                <a:solidFill>
                  <a:srgbClr val="444444"/>
                </a:solidFill>
                <a:latin typeface="Times New Roman"/>
                <a:cs typeface="Times New Roman"/>
              </a:rPr>
              <a:t>dam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 in</a:t>
            </a:r>
            <a:r>
              <a:rPr dirty="0" sz="1350" spc="-1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350" spc="-5">
                <a:solidFill>
                  <a:srgbClr val="444444"/>
                </a:solidFill>
                <a:latin typeface="Times New Roman"/>
                <a:cs typeface="Times New Roman"/>
              </a:rPr>
              <a:t>Orissa.</a:t>
            </a:r>
            <a:endParaRPr sz="1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Disasters</dc:title>
  <dcterms:created xsi:type="dcterms:W3CDTF">2024-06-19T06:56:53Z</dcterms:created>
  <dcterms:modified xsi:type="dcterms:W3CDTF">2024-06-19T06:56:53Z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