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Default Extension="jpg" ContentType="image/jp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png" ContentType="image/png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x="7772400" cy="10058400"/>
  <p:notesSz cx="7772400" cy="10058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82930" y="3118104"/>
            <a:ext cx="6606540" cy="21122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65860" y="5632704"/>
            <a:ext cx="5440680" cy="2514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88620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002786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88620" y="402336"/>
            <a:ext cx="6995160" cy="16093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8620" y="2313432"/>
            <a:ext cx="6995160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642616" y="9354312"/>
            <a:ext cx="2487168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88620" y="9354312"/>
            <a:ext cx="1787652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596128" y="9354312"/>
            <a:ext cx="1787652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www.britannica.com/science/estrogen" TargetMode="External"/><Relationship Id="rId3" Type="http://schemas.openxmlformats.org/officeDocument/2006/relationships/hyperlink" Target="https://www.ncbi.nlm.nih.gov/books/NBK538260/" TargetMode="External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en.wikipedia.org/wiki/Polar_body" TargetMode="External"/><Relationship Id="rId3" Type="http://schemas.openxmlformats.org/officeDocument/2006/relationships/image" Target="../media/image2.jp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.jpg"/><Relationship Id="rId3" Type="http://schemas.openxmlformats.org/officeDocument/2006/relationships/image" Target="../media/image6.jp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1700" y="889892"/>
            <a:ext cx="5871210" cy="30283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97790">
              <a:lnSpc>
                <a:spcPct val="100000"/>
              </a:lnSpc>
              <a:spcBef>
                <a:spcPts val="100"/>
              </a:spcBef>
            </a:pPr>
            <a:r>
              <a:rPr dirty="0" u="heavy" sz="1400" spc="-5" b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Female</a:t>
            </a:r>
            <a:r>
              <a:rPr dirty="0" u="heavy" sz="1400" spc="-20" b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400" spc="-10" b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Reproductive</a:t>
            </a:r>
            <a:r>
              <a:rPr dirty="0" u="heavy" sz="1400" spc="-20" b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400" spc="-5" b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System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400" spc="-5">
                <a:latin typeface="Times New Roman"/>
                <a:cs typeface="Times New Roman"/>
              </a:rPr>
              <a:t>The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major</a:t>
            </a:r>
            <a:r>
              <a:rPr dirty="0" sz="1400" spc="-10">
                <a:latin typeface="Times New Roman"/>
                <a:cs typeface="Times New Roman"/>
              </a:rPr>
              <a:t> organs </a:t>
            </a:r>
            <a:r>
              <a:rPr dirty="0" sz="1400" spc="-5">
                <a:latin typeface="Times New Roman"/>
                <a:cs typeface="Times New Roman"/>
              </a:rPr>
              <a:t>of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the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female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reproductive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system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include: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650">
              <a:latin typeface="Times New Roman"/>
              <a:cs typeface="Times New Roman"/>
            </a:endParaRPr>
          </a:p>
          <a:p>
            <a:pPr marL="469900" marR="196850" indent="-336550">
              <a:lnSpc>
                <a:spcPct val="138600"/>
              </a:lnSpc>
              <a:buFont typeface="Microsoft Sans Serif"/>
              <a:buChar char="●"/>
              <a:tabLst>
                <a:tab pos="469265" algn="l"/>
                <a:tab pos="469900" algn="l"/>
              </a:tabLst>
            </a:pPr>
            <a:r>
              <a:rPr dirty="0" sz="1400" spc="-30">
                <a:latin typeface="Times New Roman"/>
                <a:cs typeface="Times New Roman"/>
              </a:rPr>
              <a:t>Vagina: </a:t>
            </a:r>
            <a:r>
              <a:rPr dirty="0" sz="1400" spc="-5">
                <a:latin typeface="Times New Roman"/>
                <a:cs typeface="Times New Roman"/>
              </a:rPr>
              <a:t>This muscular tube receives the male gametes during intercourse </a:t>
            </a:r>
            <a:r>
              <a:rPr dirty="0" sz="1400" spc="-33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and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through it </a:t>
            </a:r>
            <a:r>
              <a:rPr dirty="0" sz="1400">
                <a:latin typeface="Times New Roman"/>
                <a:cs typeface="Times New Roman"/>
              </a:rPr>
              <a:t>a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baby leaves the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uterus during childbirth.</a:t>
            </a:r>
            <a:endParaRPr sz="1400">
              <a:latin typeface="Times New Roman"/>
              <a:cs typeface="Times New Roman"/>
            </a:endParaRPr>
          </a:p>
          <a:p>
            <a:pPr marL="469900" indent="-336550">
              <a:lnSpc>
                <a:spcPct val="100000"/>
              </a:lnSpc>
              <a:spcBef>
                <a:spcPts val="650"/>
              </a:spcBef>
              <a:buFont typeface="Microsoft Sans Serif"/>
              <a:buChar char="●"/>
              <a:tabLst>
                <a:tab pos="469265" algn="l"/>
                <a:tab pos="469900" algn="l"/>
              </a:tabLst>
            </a:pPr>
            <a:r>
              <a:rPr dirty="0" sz="1400" spc="-5">
                <a:latin typeface="Times New Roman"/>
                <a:cs typeface="Times New Roman"/>
              </a:rPr>
              <a:t>Uterus: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This</a:t>
            </a:r>
            <a:r>
              <a:rPr dirty="0" sz="1400" spc="-10">
                <a:latin typeface="Times New Roman"/>
                <a:cs typeface="Times New Roman"/>
              </a:rPr>
              <a:t> organ </a:t>
            </a:r>
            <a:r>
              <a:rPr dirty="0" sz="1400" spc="-5">
                <a:latin typeface="Times New Roman"/>
                <a:cs typeface="Times New Roman"/>
              </a:rPr>
              <a:t>holds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and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nourishes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developing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fetus</a:t>
            </a:r>
            <a:endParaRPr sz="1400">
              <a:latin typeface="Times New Roman"/>
              <a:cs typeface="Times New Roman"/>
            </a:endParaRPr>
          </a:p>
          <a:p>
            <a:pPr marL="469900" marR="5080" indent="-336550">
              <a:lnSpc>
                <a:spcPct val="138600"/>
              </a:lnSpc>
              <a:spcBef>
                <a:spcPts val="10"/>
              </a:spcBef>
              <a:buFont typeface="Microsoft Sans Serif"/>
              <a:buChar char="●"/>
              <a:tabLst>
                <a:tab pos="469265" algn="l"/>
                <a:tab pos="469900" algn="l"/>
              </a:tabLst>
            </a:pPr>
            <a:r>
              <a:rPr dirty="0" sz="1400" spc="-5">
                <a:latin typeface="Times New Roman"/>
                <a:cs typeface="Times New Roman"/>
              </a:rPr>
              <a:t>Ovaries: The female gonads, the ovaries produce ova. When one matures, it </a:t>
            </a:r>
            <a:r>
              <a:rPr dirty="0" sz="1400" spc="-33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is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released down into </a:t>
            </a:r>
            <a:r>
              <a:rPr dirty="0" sz="1400">
                <a:latin typeface="Times New Roman"/>
                <a:cs typeface="Times New Roman"/>
              </a:rPr>
              <a:t>a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fallopian tube.</a:t>
            </a:r>
            <a:endParaRPr sz="1400">
              <a:latin typeface="Times New Roman"/>
              <a:cs typeface="Times New Roman"/>
            </a:endParaRPr>
          </a:p>
          <a:p>
            <a:pPr marL="469900" marR="304800" indent="-336550">
              <a:lnSpc>
                <a:spcPct val="138600"/>
              </a:lnSpc>
              <a:buFont typeface="Microsoft Sans Serif"/>
              <a:buChar char="●"/>
              <a:tabLst>
                <a:tab pos="469265" algn="l"/>
                <a:tab pos="469900" algn="l"/>
              </a:tabLst>
            </a:pPr>
            <a:r>
              <a:rPr dirty="0" sz="1400" spc="-5">
                <a:latin typeface="Times New Roman"/>
                <a:cs typeface="Times New Roman"/>
              </a:rPr>
              <a:t>Fallopian tubes: These small tubes transport ova from the ovaries to the </a:t>
            </a:r>
            <a:r>
              <a:rPr dirty="0" sz="1400" spc="-33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uterus.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This is where an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egg waits to be fertilized.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01700" y="4616211"/>
            <a:ext cx="5962015" cy="44824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5">
                <a:latin typeface="Times New Roman"/>
                <a:cs typeface="Times New Roman"/>
              </a:rPr>
              <a:t>The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two main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female </a:t>
            </a:r>
            <a:r>
              <a:rPr dirty="0" sz="1400" spc="-5" b="1">
                <a:latin typeface="Times New Roman"/>
                <a:cs typeface="Times New Roman"/>
              </a:rPr>
              <a:t>sex hormones</a:t>
            </a:r>
            <a:r>
              <a:rPr dirty="0" sz="1400" spc="-10" b="1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are </a:t>
            </a:r>
            <a:r>
              <a:rPr dirty="0" sz="1400" spc="-10" b="1">
                <a:latin typeface="Times New Roman"/>
                <a:cs typeface="Times New Roman"/>
              </a:rPr>
              <a:t>estrogen </a:t>
            </a:r>
            <a:r>
              <a:rPr dirty="0" sz="1400" spc="-5">
                <a:latin typeface="Times New Roman"/>
                <a:cs typeface="Times New Roman"/>
              </a:rPr>
              <a:t>and </a:t>
            </a:r>
            <a:r>
              <a:rPr dirty="0" sz="1400" spc="-10" b="1">
                <a:latin typeface="Times New Roman"/>
                <a:cs typeface="Times New Roman"/>
              </a:rPr>
              <a:t>progesterone</a:t>
            </a:r>
            <a:r>
              <a:rPr dirty="0" sz="1400" spc="-10">
                <a:latin typeface="Times New Roman"/>
                <a:cs typeface="Times New Roman"/>
              </a:rPr>
              <a:t>.</a:t>
            </a:r>
            <a:endParaRPr sz="1400">
              <a:latin typeface="Times New Roman"/>
              <a:cs typeface="Times New Roman"/>
            </a:endParaRPr>
          </a:p>
          <a:p>
            <a:pPr marL="12700" marR="150495" indent="43815">
              <a:lnSpc>
                <a:spcPct val="110200"/>
              </a:lnSpc>
              <a:spcBef>
                <a:spcPts val="1200"/>
              </a:spcBef>
            </a:pPr>
            <a:r>
              <a:rPr dirty="0" sz="1400" spc="-5">
                <a:latin typeface="Times New Roman"/>
                <a:cs typeface="Times New Roman"/>
              </a:rPr>
              <a:t>Although </a:t>
            </a:r>
            <a:r>
              <a:rPr dirty="0" sz="1400" spc="-10" b="1">
                <a:latin typeface="Times New Roman"/>
                <a:cs typeface="Times New Roman"/>
              </a:rPr>
              <a:t>testosterone </a:t>
            </a:r>
            <a:r>
              <a:rPr dirty="0" sz="1400" spc="-5">
                <a:latin typeface="Times New Roman"/>
                <a:cs typeface="Times New Roman"/>
              </a:rPr>
              <a:t>is considered </a:t>
            </a:r>
            <a:r>
              <a:rPr dirty="0" sz="1400">
                <a:latin typeface="Times New Roman"/>
                <a:cs typeface="Times New Roman"/>
              </a:rPr>
              <a:t>a </a:t>
            </a:r>
            <a:r>
              <a:rPr dirty="0" sz="1400" spc="-5" b="1">
                <a:latin typeface="Times New Roman"/>
                <a:cs typeface="Times New Roman"/>
              </a:rPr>
              <a:t>male hormone</a:t>
            </a:r>
            <a:r>
              <a:rPr dirty="0" sz="1400" spc="-5">
                <a:latin typeface="Times New Roman"/>
                <a:cs typeface="Times New Roman"/>
              </a:rPr>
              <a:t>, females also produce and </a:t>
            </a:r>
            <a:r>
              <a:rPr dirty="0" sz="1400" spc="-33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need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</a:t>
            </a:r>
            <a:r>
              <a:rPr dirty="0" sz="1400" spc="-5">
                <a:latin typeface="Times New Roman"/>
                <a:cs typeface="Times New Roman"/>
              </a:rPr>
              <a:t> small amount of this.</a:t>
            </a:r>
            <a:endParaRPr sz="1400">
              <a:latin typeface="Times New Roman"/>
              <a:cs typeface="Times New Roman"/>
            </a:endParaRPr>
          </a:p>
          <a:p>
            <a:pPr marL="12700" marR="388620">
              <a:lnSpc>
                <a:spcPct val="110200"/>
              </a:lnSpc>
              <a:spcBef>
                <a:spcPts val="1200"/>
              </a:spcBef>
            </a:pPr>
            <a:r>
              <a:rPr dirty="0" sz="1400" spc="-5">
                <a:latin typeface="Times New Roman"/>
                <a:cs typeface="Times New Roman"/>
              </a:rPr>
              <a:t>Apart from this </a:t>
            </a:r>
            <a:r>
              <a:rPr dirty="0" sz="1400" spc="-5" b="1">
                <a:latin typeface="Times New Roman"/>
                <a:cs typeface="Times New Roman"/>
              </a:rPr>
              <a:t>LH </a:t>
            </a:r>
            <a:r>
              <a:rPr dirty="0" sz="1400" spc="-5">
                <a:latin typeface="Times New Roman"/>
                <a:cs typeface="Times New Roman"/>
              </a:rPr>
              <a:t>and </a:t>
            </a:r>
            <a:r>
              <a:rPr dirty="0" sz="1400" spc="-5" b="1">
                <a:latin typeface="Times New Roman"/>
                <a:cs typeface="Times New Roman"/>
              </a:rPr>
              <a:t>FSH</a:t>
            </a:r>
            <a:r>
              <a:rPr dirty="0" sz="1400" b="1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has </a:t>
            </a:r>
            <a:r>
              <a:rPr dirty="0" sz="1400">
                <a:latin typeface="Times New Roman"/>
                <a:cs typeface="Times New Roman"/>
              </a:rPr>
              <a:t>a </a:t>
            </a:r>
            <a:r>
              <a:rPr dirty="0" sz="1400" spc="-5">
                <a:latin typeface="Times New Roman"/>
                <a:cs typeface="Times New Roman"/>
              </a:rPr>
              <a:t>major role in formation and maturation of </a:t>
            </a:r>
            <a:r>
              <a:rPr dirty="0" sz="1400" spc="-33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ovum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and ovulation: release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of mature ovum from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the ovary</a:t>
            </a:r>
            <a:endParaRPr sz="1400">
              <a:latin typeface="Times New Roman"/>
              <a:cs typeface="Times New Roman"/>
            </a:endParaRPr>
          </a:p>
          <a:p>
            <a:pPr marL="12700" marR="5080">
              <a:lnSpc>
                <a:spcPct val="110200"/>
              </a:lnSpc>
              <a:spcBef>
                <a:spcPts val="1200"/>
              </a:spcBef>
            </a:pPr>
            <a:r>
              <a:rPr dirty="0" sz="1400" spc="-5">
                <a:latin typeface="Times New Roman"/>
                <a:cs typeface="Times New Roman"/>
              </a:rPr>
              <a:t>Estrogen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is </a:t>
            </a:r>
            <a:r>
              <a:rPr dirty="0" sz="1400">
                <a:latin typeface="Times New Roman"/>
                <a:cs typeface="Times New Roman"/>
              </a:rPr>
              <a:t>a</a:t>
            </a:r>
            <a:r>
              <a:rPr dirty="0" sz="1400" spc="-5">
                <a:latin typeface="Times New Roman"/>
                <a:cs typeface="Times New Roman"/>
              </a:rPr>
              <a:t> hormone that plays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various roles in the </a:t>
            </a:r>
            <a:r>
              <a:rPr dirty="0" sz="1400" spc="-25">
                <a:latin typeface="Times New Roman"/>
                <a:cs typeface="Times New Roman"/>
              </a:rPr>
              <a:t>body.</a:t>
            </a:r>
            <a:r>
              <a:rPr dirty="0" sz="1400" spc="-5">
                <a:latin typeface="Times New Roman"/>
                <a:cs typeface="Times New Roman"/>
              </a:rPr>
              <a:t> In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females, it helps 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develop and maintain both the reproductive system and female characteristics, such </a:t>
            </a:r>
            <a:r>
              <a:rPr dirty="0" sz="1400" spc="-33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as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breasts and pubic </a:t>
            </a:r>
            <a:r>
              <a:rPr dirty="0" sz="1400" spc="-20">
                <a:latin typeface="Times New Roman"/>
                <a:cs typeface="Times New Roman"/>
              </a:rPr>
              <a:t>hair.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400" spc="-5">
                <a:latin typeface="Times New Roman"/>
                <a:cs typeface="Times New Roman"/>
              </a:rPr>
              <a:t>Ovaries: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Estrogen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  <a:hlinkClick r:id="rId2"/>
              </a:rPr>
              <a:t>helps</a:t>
            </a:r>
            <a:r>
              <a:rPr dirty="0" sz="1400" spc="-10">
                <a:latin typeface="Times New Roman"/>
                <a:cs typeface="Times New Roman"/>
                <a:hlinkClick r:id="rId2"/>
              </a:rPr>
              <a:t> </a:t>
            </a:r>
            <a:r>
              <a:rPr dirty="0" sz="1400" spc="-5">
                <a:latin typeface="Times New Roman"/>
                <a:cs typeface="Times New Roman"/>
                <a:hlinkClick r:id="rId2"/>
              </a:rPr>
              <a:t>stimulate</a:t>
            </a:r>
            <a:r>
              <a:rPr dirty="0" sz="1400" spc="-10">
                <a:latin typeface="Times New Roman"/>
                <a:cs typeface="Times New Roman"/>
                <a:hlinkClick r:id="rId2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the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growth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of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the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egg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follicle.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650">
              <a:latin typeface="Times New Roman"/>
              <a:cs typeface="Times New Roman"/>
            </a:endParaRPr>
          </a:p>
          <a:p>
            <a:pPr marL="12700" marR="359410">
              <a:lnSpc>
                <a:spcPct val="138400"/>
              </a:lnSpc>
              <a:spcBef>
                <a:spcPts val="5"/>
              </a:spcBef>
            </a:pPr>
            <a:r>
              <a:rPr dirty="0" sz="1400" spc="-30">
                <a:latin typeface="Times New Roman"/>
                <a:cs typeface="Times New Roman"/>
              </a:rPr>
              <a:t>Vagina: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In the vagina, estrogen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  <a:hlinkClick r:id="rId3"/>
              </a:rPr>
              <a:t>maintains the thickness </a:t>
            </a:r>
            <a:r>
              <a:rPr dirty="0" sz="1400" spc="-5">
                <a:latin typeface="Times New Roman"/>
                <a:cs typeface="Times New Roman"/>
              </a:rPr>
              <a:t>of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the vaginal wall and </a:t>
            </a:r>
            <a:r>
              <a:rPr dirty="0" sz="1400" spc="-33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promotes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lubrication.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650">
              <a:latin typeface="Times New Roman"/>
              <a:cs typeface="Times New Roman"/>
            </a:endParaRPr>
          </a:p>
          <a:p>
            <a:pPr marL="12700" marR="403860">
              <a:lnSpc>
                <a:spcPct val="138400"/>
              </a:lnSpc>
            </a:pPr>
            <a:r>
              <a:rPr dirty="0" sz="1400" spc="-5">
                <a:latin typeface="Times New Roman"/>
                <a:cs typeface="Times New Roman"/>
              </a:rPr>
              <a:t>Uterus: Estrogen enhances and maintains the mucous membrane that lines the </a:t>
            </a:r>
            <a:r>
              <a:rPr dirty="0" sz="1400" spc="-33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uterus.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It also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regulates the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flow and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thickness of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uterine mucus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secretions.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1700" y="807933"/>
            <a:ext cx="5695950" cy="6165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38400"/>
              </a:lnSpc>
              <a:spcBef>
                <a:spcPts val="100"/>
              </a:spcBef>
            </a:pPr>
            <a:r>
              <a:rPr dirty="0" sz="1400" spc="-5">
                <a:latin typeface="Times New Roman"/>
                <a:cs typeface="Times New Roman"/>
              </a:rPr>
              <a:t>Breasts: The body uses estrogen in the formation of breast tissue. This hormone </a:t>
            </a:r>
            <a:r>
              <a:rPr dirty="0" sz="1400" spc="-33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also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helps stop the flow of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milk after weaning.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01700" y="4953136"/>
            <a:ext cx="5907405" cy="39585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34315" indent="-222250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234950" algn="l"/>
              </a:tabLst>
            </a:pPr>
            <a:r>
              <a:rPr dirty="0" sz="1400" spc="-5">
                <a:latin typeface="Times New Roman"/>
                <a:cs typeface="Times New Roman"/>
              </a:rPr>
              <a:t>Development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of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Breasts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Font typeface="Times New Roman"/>
              <a:buAutoNum type="arabicPeriod"/>
            </a:pPr>
            <a:endParaRPr sz="2200">
              <a:latin typeface="Times New Roman"/>
              <a:cs typeface="Times New Roman"/>
            </a:endParaRPr>
          </a:p>
          <a:p>
            <a:pPr marL="189865" indent="-177800">
              <a:lnSpc>
                <a:spcPct val="100000"/>
              </a:lnSpc>
              <a:buAutoNum type="arabicPeriod"/>
              <a:tabLst>
                <a:tab pos="190500" algn="l"/>
              </a:tabLst>
            </a:pPr>
            <a:r>
              <a:rPr dirty="0" sz="1400" spc="-15">
                <a:latin typeface="Times New Roman"/>
                <a:cs typeface="Times New Roman"/>
              </a:rPr>
              <a:t>Widening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of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hips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Font typeface="Times New Roman"/>
              <a:buAutoNum type="arabicPeriod"/>
            </a:pPr>
            <a:endParaRPr sz="1150">
              <a:latin typeface="Times New Roman"/>
              <a:cs typeface="Times New Roman"/>
            </a:endParaRPr>
          </a:p>
          <a:p>
            <a:pPr marL="189865" indent="-17780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190500" algn="l"/>
              </a:tabLst>
            </a:pPr>
            <a:r>
              <a:rPr dirty="0" sz="1400" spc="-5">
                <a:latin typeface="Times New Roman"/>
                <a:cs typeface="Times New Roman"/>
              </a:rPr>
              <a:t>Growth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of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hair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in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the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armpit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and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genital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areas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Font typeface="Times New Roman"/>
              <a:buAutoNum type="arabicPeriod"/>
            </a:pPr>
            <a:endParaRPr sz="1150">
              <a:latin typeface="Times New Roman"/>
              <a:cs typeface="Times New Roman"/>
            </a:endParaRPr>
          </a:p>
          <a:p>
            <a:pPr marL="189865" indent="-177800">
              <a:lnSpc>
                <a:spcPct val="100000"/>
              </a:lnSpc>
              <a:buAutoNum type="arabicPeriod"/>
              <a:tabLst>
                <a:tab pos="190500" algn="l"/>
              </a:tabLst>
            </a:pPr>
            <a:r>
              <a:rPr dirty="0" sz="1400" spc="-5">
                <a:latin typeface="Times New Roman"/>
                <a:cs typeface="Times New Roman"/>
              </a:rPr>
              <a:t>Increase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in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body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fat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percentage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Font typeface="Times New Roman"/>
              <a:buAutoNum type="arabicPeriod"/>
            </a:pPr>
            <a:endParaRPr sz="1150">
              <a:latin typeface="Times New Roman"/>
              <a:cs typeface="Times New Roman"/>
            </a:endParaRPr>
          </a:p>
          <a:p>
            <a:pPr marL="189865" indent="-177800">
              <a:lnSpc>
                <a:spcPct val="100000"/>
              </a:lnSpc>
              <a:buAutoNum type="arabicPeriod"/>
              <a:tabLst>
                <a:tab pos="190500" algn="l"/>
              </a:tabLst>
            </a:pPr>
            <a:r>
              <a:rPr dirty="0" sz="1400" spc="-5">
                <a:latin typeface="Times New Roman"/>
                <a:cs typeface="Times New Roman"/>
              </a:rPr>
              <a:t>Starting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of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menstrual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cycle</a:t>
            </a:r>
            <a:endParaRPr sz="1400">
              <a:latin typeface="Times New Roman"/>
              <a:cs typeface="Times New Roman"/>
            </a:endParaRPr>
          </a:p>
          <a:p>
            <a:pPr marL="12700" marR="374650">
              <a:lnSpc>
                <a:spcPct val="110200"/>
              </a:lnSpc>
              <a:spcBef>
                <a:spcPts val="1200"/>
              </a:spcBef>
            </a:pPr>
            <a:r>
              <a:rPr dirty="0" sz="1400" spc="-5">
                <a:latin typeface="Times New Roman"/>
                <a:cs typeface="Times New Roman"/>
              </a:rPr>
              <a:t>Menarche is the first menstrual cycle, or first menstrual bleeding, in female 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humans. From both social and medical perspectives, it is often considered the </a:t>
            </a:r>
            <a:r>
              <a:rPr dirty="0" sz="1400" spc="-33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central event of female </a:t>
            </a:r>
            <a:r>
              <a:rPr dirty="0" sz="1400" spc="-20">
                <a:latin typeface="Times New Roman"/>
                <a:cs typeface="Times New Roman"/>
              </a:rPr>
              <a:t>puberty,</a:t>
            </a:r>
            <a:r>
              <a:rPr dirty="0" sz="1400" spc="-5">
                <a:latin typeface="Times New Roman"/>
                <a:cs typeface="Times New Roman"/>
              </a:rPr>
              <a:t> as it signals the possibility of </a:t>
            </a:r>
            <a:r>
              <a:rPr dirty="0" sz="1400" spc="-15">
                <a:latin typeface="Times New Roman"/>
                <a:cs typeface="Times New Roman"/>
              </a:rPr>
              <a:t>fertility.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400" spc="-5">
                <a:latin typeface="Times New Roman"/>
                <a:cs typeface="Times New Roman"/>
              </a:rPr>
              <a:t>The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ceasing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of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menstruation.</a:t>
            </a:r>
            <a:endParaRPr sz="1400">
              <a:latin typeface="Times New Roman"/>
              <a:cs typeface="Times New Roman"/>
            </a:endParaRPr>
          </a:p>
          <a:p>
            <a:pPr marL="12700" marR="5080">
              <a:lnSpc>
                <a:spcPct val="181600"/>
              </a:lnSpc>
            </a:pPr>
            <a:r>
              <a:rPr dirty="0" sz="1400">
                <a:latin typeface="Times New Roman"/>
                <a:cs typeface="Times New Roman"/>
              </a:rPr>
              <a:t>A </a:t>
            </a:r>
            <a:r>
              <a:rPr dirty="0" sz="1400" spc="-5">
                <a:latin typeface="Times New Roman"/>
                <a:cs typeface="Times New Roman"/>
              </a:rPr>
              <a:t>natural decline in reproductive hormones when </a:t>
            </a:r>
            <a:r>
              <a:rPr dirty="0" sz="1400">
                <a:latin typeface="Times New Roman"/>
                <a:cs typeface="Times New Roman"/>
              </a:rPr>
              <a:t>a </a:t>
            </a:r>
            <a:r>
              <a:rPr dirty="0" sz="1400" spc="-5">
                <a:latin typeface="Times New Roman"/>
                <a:cs typeface="Times New Roman"/>
              </a:rPr>
              <a:t>woman reaches her 40s or 50s. </a:t>
            </a:r>
            <a:r>
              <a:rPr dirty="0" sz="1400" spc="-33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Menopause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is signalled by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12 months since last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menstruation.</a:t>
            </a:r>
            <a:endParaRPr sz="14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82505" y="1650727"/>
            <a:ext cx="5366008" cy="295486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1700" y="889892"/>
            <a:ext cx="5680710" cy="18459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5">
                <a:latin typeface="Times New Roman"/>
                <a:cs typeface="Times New Roman"/>
              </a:rPr>
              <a:t>Phases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of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Menstrual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cycle: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5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400" spc="-5" b="1">
                <a:latin typeface="Times New Roman"/>
                <a:cs typeface="Times New Roman"/>
              </a:rPr>
              <a:t>Length</a:t>
            </a:r>
            <a:r>
              <a:rPr dirty="0" sz="1400" spc="-15" b="1">
                <a:latin typeface="Times New Roman"/>
                <a:cs typeface="Times New Roman"/>
              </a:rPr>
              <a:t> </a:t>
            </a:r>
            <a:r>
              <a:rPr dirty="0" sz="1400" spc="-5" b="1">
                <a:latin typeface="Times New Roman"/>
                <a:cs typeface="Times New Roman"/>
              </a:rPr>
              <a:t>of</a:t>
            </a:r>
            <a:r>
              <a:rPr dirty="0" sz="1400" spc="-15" b="1">
                <a:latin typeface="Times New Roman"/>
                <a:cs typeface="Times New Roman"/>
              </a:rPr>
              <a:t> </a:t>
            </a:r>
            <a:r>
              <a:rPr dirty="0" sz="1400" spc="-5" b="1">
                <a:latin typeface="Times New Roman"/>
                <a:cs typeface="Times New Roman"/>
              </a:rPr>
              <a:t>the</a:t>
            </a:r>
            <a:r>
              <a:rPr dirty="0" sz="1400" spc="-15" b="1">
                <a:latin typeface="Times New Roman"/>
                <a:cs typeface="Times New Roman"/>
              </a:rPr>
              <a:t> </a:t>
            </a:r>
            <a:r>
              <a:rPr dirty="0" sz="1400" spc="-5" b="1">
                <a:latin typeface="Times New Roman"/>
                <a:cs typeface="Times New Roman"/>
              </a:rPr>
              <a:t>cycle:</a:t>
            </a:r>
            <a:r>
              <a:rPr dirty="0" sz="1400" spc="-10" b="1">
                <a:latin typeface="Times New Roman"/>
                <a:cs typeface="Times New Roman"/>
              </a:rPr>
              <a:t> </a:t>
            </a:r>
            <a:r>
              <a:rPr dirty="0" sz="1400" spc="-5" b="1">
                <a:latin typeface="Times New Roman"/>
                <a:cs typeface="Times New Roman"/>
              </a:rPr>
              <a:t>28</a:t>
            </a:r>
            <a:r>
              <a:rPr dirty="0" sz="1400" spc="-15" b="1">
                <a:latin typeface="Times New Roman"/>
                <a:cs typeface="Times New Roman"/>
              </a:rPr>
              <a:t> </a:t>
            </a:r>
            <a:r>
              <a:rPr dirty="0" u="heavy" sz="1400" b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+</a:t>
            </a:r>
            <a:r>
              <a:rPr dirty="0" sz="1400" spc="-15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5</a:t>
            </a:r>
            <a:r>
              <a:rPr dirty="0" sz="1400" spc="-10" b="1">
                <a:latin typeface="Times New Roman"/>
                <a:cs typeface="Times New Roman"/>
              </a:rPr>
              <a:t> </a:t>
            </a:r>
            <a:r>
              <a:rPr dirty="0" sz="1400" spc="-5" b="1">
                <a:latin typeface="Times New Roman"/>
                <a:cs typeface="Times New Roman"/>
              </a:rPr>
              <a:t>days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400" spc="-5" b="1">
                <a:latin typeface="Times New Roman"/>
                <a:cs typeface="Times New Roman"/>
              </a:rPr>
              <a:t>Menstruation</a:t>
            </a:r>
            <a:r>
              <a:rPr dirty="0" sz="1400" spc="-5">
                <a:latin typeface="Times New Roman"/>
                <a:cs typeface="Times New Roman"/>
              </a:rPr>
              <a:t>: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The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period—the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shedding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of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the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uterine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lining.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(1-4days)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400" spc="-5" b="1">
                <a:latin typeface="Times New Roman"/>
                <a:cs typeface="Times New Roman"/>
              </a:rPr>
              <a:t>Ovulation:</a:t>
            </a:r>
            <a:r>
              <a:rPr dirty="0" sz="1400" spc="-10" b="1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Discharge </a:t>
            </a:r>
            <a:r>
              <a:rPr dirty="0" sz="1400" spc="-5">
                <a:latin typeface="Times New Roman"/>
                <a:cs typeface="Times New Roman"/>
              </a:rPr>
              <a:t>of mature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ovum</a:t>
            </a:r>
            <a:r>
              <a:rPr dirty="0" sz="1400" spc="34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from the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ovary (14th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day)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400" spc="-25">
                <a:latin typeface="Times New Roman"/>
                <a:cs typeface="Times New Roman"/>
              </a:rPr>
              <a:t>Variation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is seen in the proliferative phase, Secretory or Luteal phase is 14 days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01700" y="7179967"/>
            <a:ext cx="5807075" cy="19456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39115">
              <a:lnSpc>
                <a:spcPct val="110200"/>
              </a:lnSpc>
              <a:spcBef>
                <a:spcPts val="100"/>
              </a:spcBef>
            </a:pPr>
            <a:r>
              <a:rPr dirty="0" sz="1400" spc="-5">
                <a:latin typeface="Times New Roman"/>
                <a:cs typeface="Times New Roman"/>
              </a:rPr>
              <a:t>Oogonium —(Oocytogenesis)—&gt; primary oocyte formation occurs in the </a:t>
            </a:r>
            <a:r>
              <a:rPr dirty="0" sz="1400" spc="-33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embryonic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stage</a:t>
            </a:r>
            <a:endParaRPr sz="1400">
              <a:latin typeface="Times New Roman"/>
              <a:cs typeface="Times New Roman"/>
            </a:endParaRPr>
          </a:p>
          <a:p>
            <a:pPr marL="12700" marR="5080" indent="43815">
              <a:lnSpc>
                <a:spcPct val="110200"/>
              </a:lnSpc>
              <a:spcBef>
                <a:spcPts val="1200"/>
              </a:spcBef>
            </a:pPr>
            <a:r>
              <a:rPr dirty="0" sz="1400" spc="-5">
                <a:latin typeface="Times New Roman"/>
                <a:cs typeface="Times New Roman"/>
              </a:rPr>
              <a:t>Primary Oocyte —(Meiosis I)—&gt; First </a:t>
            </a:r>
            <a:r>
              <a:rPr dirty="0" sz="1400" spc="-5">
                <a:latin typeface="Times New Roman"/>
                <a:cs typeface="Times New Roman"/>
                <a:hlinkClick r:id="rId2"/>
              </a:rPr>
              <a:t>Polar body </a:t>
            </a:r>
            <a:r>
              <a:rPr dirty="0" sz="1400" spc="-5">
                <a:latin typeface="Times New Roman"/>
                <a:cs typeface="Times New Roman"/>
              </a:rPr>
              <a:t>(Discarded afterward) </a:t>
            </a:r>
            <a:r>
              <a:rPr dirty="0" sz="1400">
                <a:latin typeface="Times New Roman"/>
                <a:cs typeface="Times New Roman"/>
              </a:rPr>
              <a:t>+ 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Secondary oocyte —(Meiosis II)—&gt; Second Polar Body (Discarded afterward) </a:t>
            </a:r>
            <a:r>
              <a:rPr dirty="0" sz="1400">
                <a:latin typeface="Times New Roman"/>
                <a:cs typeface="Times New Roman"/>
              </a:rPr>
              <a:t>+ </a:t>
            </a:r>
            <a:r>
              <a:rPr dirty="0" sz="1400" spc="-33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Ovum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250">
              <a:latin typeface="Times New Roman"/>
              <a:cs typeface="Times New Roman"/>
            </a:endParaRPr>
          </a:p>
          <a:p>
            <a:pPr marL="12700" marR="393065">
              <a:lnSpc>
                <a:spcPts val="1610"/>
              </a:lnSpc>
            </a:pPr>
            <a:r>
              <a:rPr dirty="0" sz="1400" spc="-5">
                <a:latin typeface="Times New Roman"/>
                <a:cs typeface="Times New Roman"/>
              </a:rPr>
              <a:t>Second polar body is discarded after fertilization, meiosis II completes after </a:t>
            </a:r>
            <a:r>
              <a:rPr dirty="0" sz="1400" spc="-33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fertilization.</a:t>
            </a:r>
            <a:endParaRPr sz="14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3450" y="2836114"/>
            <a:ext cx="5505449" cy="4168593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914400" y="6664104"/>
          <a:ext cx="5801360" cy="11455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542665"/>
                <a:gridCol w="1890394"/>
                <a:gridCol w="214629"/>
                <a:gridCol w="153670"/>
              </a:tblGrid>
              <a:tr h="219786">
                <a:tc gridSpan="3">
                  <a:txBody>
                    <a:bodyPr/>
                    <a:lstStyle/>
                    <a:p>
                      <a:pPr>
                        <a:lnSpc>
                          <a:spcPts val="1585"/>
                        </a:lnSpc>
                      </a:pPr>
                      <a:r>
                        <a:rPr dirty="0" sz="1400" spc="-5">
                          <a:latin typeface="Times New Roman"/>
                          <a:cs typeface="Times New Roman"/>
                        </a:rPr>
                        <a:t>During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 b="1">
                          <a:latin typeface="Times New Roman"/>
                          <a:cs typeface="Times New Roman"/>
                        </a:rPr>
                        <a:t>luteal</a:t>
                      </a:r>
                      <a:r>
                        <a:rPr dirty="0" sz="1400" spc="-1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 b="1">
                          <a:latin typeface="Times New Roman"/>
                          <a:cs typeface="Times New Roman"/>
                        </a:rPr>
                        <a:t>phase,</a:t>
                      </a:r>
                      <a:r>
                        <a:rPr dirty="0" sz="1400" spc="-1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luteinizing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hormone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and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follicle-stimulating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hormone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AF1F1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rowSpan="2"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235120">
                <a:tc gridSpan="3">
                  <a:txBody>
                    <a:bodyPr/>
                    <a:lstStyle/>
                    <a:p>
                      <a:pPr marR="2540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dirty="0" sz="1400" spc="-5">
                          <a:latin typeface="Times New Roman"/>
                          <a:cs typeface="Times New Roman"/>
                        </a:rPr>
                        <a:t>levels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decrease.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The ruptured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follicle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closes after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releasing the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egg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and forms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a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3175"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AF1F1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235120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dirty="0" sz="1400" spc="-5">
                          <a:latin typeface="Times New Roman"/>
                          <a:cs typeface="Times New Roman"/>
                        </a:rPr>
                        <a:t>corpus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luteum,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which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produces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progesterone.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During most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of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this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phase,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the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3175"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AF1F1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35120">
                <a:tc grid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dirty="0" sz="1400" spc="-5">
                          <a:latin typeface="Times New Roman"/>
                          <a:cs typeface="Times New Roman"/>
                        </a:rPr>
                        <a:t>estrogen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level is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high. Progesterone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and estrogen cause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the lining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of the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uterus to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3175"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AF1F1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19786">
                <a:tc>
                  <a:txBody>
                    <a:bodyPr/>
                    <a:lstStyle/>
                    <a:p>
                      <a:pPr>
                        <a:lnSpc>
                          <a:spcPts val="1605"/>
                        </a:lnSpc>
                        <a:spcBef>
                          <a:spcPts val="25"/>
                        </a:spcBef>
                      </a:pPr>
                      <a:r>
                        <a:rPr dirty="0" sz="1400" spc="-5">
                          <a:latin typeface="Times New Roman"/>
                          <a:cs typeface="Times New Roman"/>
                        </a:rPr>
                        <a:t>thicken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more,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to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prepare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for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possible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fertilization.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3175">
                    <a:lnT w="38100">
                      <a:solidFill>
                        <a:srgbClr val="FFFFFF"/>
                      </a:solidFill>
                      <a:prstDash val="solid"/>
                    </a:lnT>
                    <a:solidFill>
                      <a:srgbClr val="FAF1F1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38100">
                      <a:solidFill>
                        <a:srgbClr val="FFFFFF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901700" y="889892"/>
            <a:ext cx="5942330" cy="15671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heavy" sz="1400" spc="-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HORMONAL</a:t>
            </a:r>
            <a:r>
              <a:rPr dirty="0" u="heavy" sz="1400" spc="-1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400" spc="-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CONTROL</a:t>
            </a:r>
            <a:r>
              <a:rPr dirty="0" u="heavy" sz="1400" spc="-1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400" spc="-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OF</a:t>
            </a:r>
            <a:r>
              <a:rPr dirty="0" u="heavy" sz="1400" spc="-1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400" spc="-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THE</a:t>
            </a:r>
            <a:r>
              <a:rPr dirty="0" u="heavy" sz="1400" spc="-1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400" spc="-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FEMALE</a:t>
            </a:r>
            <a:r>
              <a:rPr dirty="0" u="heavy" sz="1400" spc="-1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400" spc="-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REPRODUCTIVE</a:t>
            </a:r>
            <a:r>
              <a:rPr dirty="0" u="heavy" sz="1400" spc="-1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400" spc="-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CYCLE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400" spc="-5">
                <a:latin typeface="Times New Roman"/>
                <a:cs typeface="Times New Roman"/>
              </a:rPr>
              <a:t>The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menstrual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cycle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is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regulated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by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hormones.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Luteinizing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hormone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and</a:t>
            </a:r>
            <a:endParaRPr sz="1400">
              <a:latin typeface="Times New Roman"/>
              <a:cs typeface="Times New Roman"/>
            </a:endParaRPr>
          </a:p>
          <a:p>
            <a:pPr marL="12700" marR="5080">
              <a:lnSpc>
                <a:spcPct val="110200"/>
              </a:lnSpc>
            </a:pPr>
            <a:r>
              <a:rPr dirty="0" sz="1400" spc="-5">
                <a:latin typeface="Times New Roman"/>
                <a:cs typeface="Times New Roman"/>
              </a:rPr>
              <a:t>follicle-stimulating hormone, which are produced by the pituitary gland, promote 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ovulation and stimulate the ovaries to produce estrogen and progesterone. Estrogen </a:t>
            </a:r>
            <a:r>
              <a:rPr dirty="0" sz="1400" spc="-33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and progesterone stimulate the uterus and breasts to prepare for possible 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fertilization.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14400" y="2629923"/>
            <a:ext cx="5816600" cy="204470"/>
          </a:xfrm>
          <a:prstGeom prst="rect">
            <a:avLst/>
          </a:prstGeom>
          <a:solidFill>
            <a:srgbClr val="FAF1F1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585"/>
              </a:lnSpc>
            </a:pPr>
            <a:r>
              <a:rPr dirty="0" sz="1400" spc="-5">
                <a:latin typeface="Times New Roman"/>
                <a:cs typeface="Times New Roman"/>
              </a:rPr>
              <a:t>The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menstrual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cycle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begins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with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menstrual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bleeding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(menstruation),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which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marks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14400" y="2951205"/>
            <a:ext cx="2505075" cy="204470"/>
          </a:xfrm>
          <a:prstGeom prst="rect">
            <a:avLst/>
          </a:prstGeom>
          <a:solidFill>
            <a:srgbClr val="FAF1F1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585"/>
              </a:lnSpc>
            </a:pPr>
            <a:r>
              <a:rPr dirty="0" sz="1400" spc="-5">
                <a:latin typeface="Times New Roman"/>
                <a:cs typeface="Times New Roman"/>
              </a:rPr>
              <a:t>the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first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day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of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the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follicular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phase.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14400" y="3424888"/>
            <a:ext cx="5873750" cy="204470"/>
          </a:xfrm>
          <a:prstGeom prst="rect">
            <a:avLst/>
          </a:prstGeom>
          <a:solidFill>
            <a:srgbClr val="FAF1F1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585"/>
              </a:lnSpc>
            </a:pPr>
            <a:r>
              <a:rPr dirty="0" sz="1400" spc="-5">
                <a:latin typeface="Times New Roman"/>
                <a:cs typeface="Times New Roman"/>
              </a:rPr>
              <a:t>When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the </a:t>
            </a:r>
            <a:r>
              <a:rPr dirty="0" sz="1400" spc="-5" b="1">
                <a:latin typeface="Times New Roman"/>
                <a:cs typeface="Times New Roman"/>
              </a:rPr>
              <a:t>follicular</a:t>
            </a:r>
            <a:r>
              <a:rPr dirty="0" sz="1400" spc="-10" b="1">
                <a:latin typeface="Times New Roman"/>
                <a:cs typeface="Times New Roman"/>
              </a:rPr>
              <a:t> </a:t>
            </a:r>
            <a:r>
              <a:rPr dirty="0" sz="1400" spc="-5" b="1">
                <a:latin typeface="Times New Roman"/>
                <a:cs typeface="Times New Roman"/>
              </a:rPr>
              <a:t>phase </a:t>
            </a:r>
            <a:r>
              <a:rPr dirty="0" sz="1400" spc="-5">
                <a:latin typeface="Times New Roman"/>
                <a:cs typeface="Times New Roman"/>
              </a:rPr>
              <a:t>begins, levels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of estrogen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and progesterone are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30">
                <a:latin typeface="Times New Roman"/>
                <a:cs typeface="Times New Roman"/>
              </a:rPr>
              <a:t>low.</a:t>
            </a:r>
            <a:r>
              <a:rPr dirty="0" sz="1400" spc="-5">
                <a:latin typeface="Times New Roman"/>
                <a:cs typeface="Times New Roman"/>
              </a:rPr>
              <a:t> As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14400" y="3746171"/>
            <a:ext cx="5707380" cy="204470"/>
          </a:xfrm>
          <a:prstGeom prst="rect">
            <a:avLst/>
          </a:prstGeom>
          <a:solidFill>
            <a:srgbClr val="FAF1F1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585"/>
              </a:lnSpc>
            </a:pPr>
            <a:r>
              <a:rPr dirty="0" sz="1400">
                <a:latin typeface="Times New Roman"/>
                <a:cs typeface="Times New Roman"/>
              </a:rPr>
              <a:t>a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result, the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top layers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of the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thickened lining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of the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uterus (endometrium)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break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14400" y="4067454"/>
            <a:ext cx="3639820" cy="204470"/>
          </a:xfrm>
          <a:prstGeom prst="rect">
            <a:avLst/>
          </a:prstGeom>
          <a:solidFill>
            <a:srgbClr val="FAF1F1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585"/>
              </a:lnSpc>
            </a:pPr>
            <a:r>
              <a:rPr dirty="0" sz="1400" spc="-5">
                <a:latin typeface="Times New Roman"/>
                <a:cs typeface="Times New Roman"/>
              </a:rPr>
              <a:t>down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and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are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shed,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and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menstrual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bleeding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occurs.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14400" y="4541136"/>
            <a:ext cx="5203190" cy="204470"/>
          </a:xfrm>
          <a:prstGeom prst="rect">
            <a:avLst/>
          </a:prstGeom>
          <a:solidFill>
            <a:srgbClr val="FAF1F1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585"/>
              </a:lnSpc>
            </a:pPr>
            <a:r>
              <a:rPr dirty="0" sz="1400" spc="-5">
                <a:latin typeface="Times New Roman"/>
                <a:cs typeface="Times New Roman"/>
              </a:rPr>
              <a:t>About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this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time,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the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follicle-stimulating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hormone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level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increases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15">
                <a:latin typeface="Times New Roman"/>
                <a:cs typeface="Times New Roman"/>
              </a:rPr>
              <a:t>slightly,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14400" y="4862419"/>
            <a:ext cx="4439285" cy="204470"/>
          </a:xfrm>
          <a:prstGeom prst="rect">
            <a:avLst/>
          </a:prstGeom>
          <a:solidFill>
            <a:srgbClr val="FAF1F1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585"/>
              </a:lnSpc>
            </a:pPr>
            <a:r>
              <a:rPr dirty="0" sz="1400" spc="-5">
                <a:latin typeface="Times New Roman"/>
                <a:cs typeface="Times New Roman"/>
              </a:rPr>
              <a:t>stimulating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the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development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of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several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follicles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in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the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ovaries.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14400" y="5336102"/>
            <a:ext cx="4925695" cy="204470"/>
          </a:xfrm>
          <a:prstGeom prst="rect">
            <a:avLst/>
          </a:prstGeom>
          <a:solidFill>
            <a:srgbClr val="FAF1F1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585"/>
              </a:lnSpc>
            </a:pPr>
            <a:r>
              <a:rPr dirty="0" sz="1400" spc="-5">
                <a:latin typeface="Times New Roman"/>
                <a:cs typeface="Times New Roman"/>
              </a:rPr>
              <a:t>The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 b="1">
                <a:latin typeface="Times New Roman"/>
                <a:cs typeface="Times New Roman"/>
              </a:rPr>
              <a:t>ovulatory</a:t>
            </a:r>
            <a:r>
              <a:rPr dirty="0" sz="1400" spc="-10" b="1">
                <a:latin typeface="Times New Roman"/>
                <a:cs typeface="Times New Roman"/>
              </a:rPr>
              <a:t> </a:t>
            </a:r>
            <a:r>
              <a:rPr dirty="0" sz="1400" spc="-5" b="1">
                <a:latin typeface="Times New Roman"/>
                <a:cs typeface="Times New Roman"/>
              </a:rPr>
              <a:t>phase</a:t>
            </a:r>
            <a:r>
              <a:rPr dirty="0" sz="1400" spc="-10" b="1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begins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with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</a:t>
            </a:r>
            <a:r>
              <a:rPr dirty="0" sz="1400" spc="-10">
                <a:latin typeface="Times New Roman"/>
                <a:cs typeface="Times New Roman"/>
              </a:rPr>
              <a:t> surge </a:t>
            </a:r>
            <a:r>
              <a:rPr dirty="0" sz="1400" spc="-5">
                <a:latin typeface="Times New Roman"/>
                <a:cs typeface="Times New Roman"/>
              </a:rPr>
              <a:t>in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luteinizing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hormone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and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14400" y="5571222"/>
            <a:ext cx="5697855" cy="204470"/>
          </a:xfrm>
          <a:prstGeom prst="rect">
            <a:avLst/>
          </a:prstGeom>
          <a:solidFill>
            <a:srgbClr val="FAF1F1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585"/>
              </a:lnSpc>
            </a:pPr>
            <a:r>
              <a:rPr dirty="0" sz="1400" spc="-5">
                <a:latin typeface="Times New Roman"/>
                <a:cs typeface="Times New Roman"/>
              </a:rPr>
              <a:t>follicle-stimulating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hormone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levels.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Luteinizing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hormone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stimulates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egg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release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14400" y="5806343"/>
            <a:ext cx="5388610" cy="204470"/>
          </a:xfrm>
          <a:prstGeom prst="rect">
            <a:avLst/>
          </a:prstGeom>
          <a:solidFill>
            <a:srgbClr val="FAF1F1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585"/>
              </a:lnSpc>
            </a:pPr>
            <a:r>
              <a:rPr dirty="0" sz="1400" spc="-5">
                <a:latin typeface="Times New Roman"/>
                <a:cs typeface="Times New Roman"/>
              </a:rPr>
              <a:t>(ovulation),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which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usually occurs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16 to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32 hours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after the</a:t>
            </a:r>
            <a:r>
              <a:rPr dirty="0" sz="1400" spc="-10">
                <a:latin typeface="Times New Roman"/>
                <a:cs typeface="Times New Roman"/>
              </a:rPr>
              <a:t> surge</a:t>
            </a:r>
            <a:r>
              <a:rPr dirty="0" sz="1400" spc="-5">
                <a:latin typeface="Times New Roman"/>
                <a:cs typeface="Times New Roman"/>
              </a:rPr>
              <a:t> begins.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The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14400" y="6041463"/>
            <a:ext cx="5487035" cy="204470"/>
          </a:xfrm>
          <a:prstGeom prst="rect">
            <a:avLst/>
          </a:prstGeom>
          <a:solidFill>
            <a:srgbClr val="FAF1F1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585"/>
              </a:lnSpc>
            </a:pPr>
            <a:r>
              <a:rPr dirty="0" sz="1400" spc="-5">
                <a:latin typeface="Times New Roman"/>
                <a:cs typeface="Times New Roman"/>
              </a:rPr>
              <a:t>estrogen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level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decreases during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the </a:t>
            </a:r>
            <a:r>
              <a:rPr dirty="0" sz="1400" spc="-10">
                <a:latin typeface="Times New Roman"/>
                <a:cs typeface="Times New Roman"/>
              </a:rPr>
              <a:t>surge, </a:t>
            </a:r>
            <a:r>
              <a:rPr dirty="0" sz="1400" spc="-5">
                <a:latin typeface="Times New Roman"/>
                <a:cs typeface="Times New Roman"/>
              </a:rPr>
              <a:t>and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the progesterone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level starts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to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14400" y="6276584"/>
            <a:ext cx="639445" cy="204470"/>
          </a:xfrm>
          <a:prstGeom prst="rect">
            <a:avLst/>
          </a:prstGeom>
          <a:solidFill>
            <a:srgbClr val="FAF1F1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585"/>
              </a:lnSpc>
            </a:pPr>
            <a:r>
              <a:rPr dirty="0" sz="1400" spc="-5">
                <a:latin typeface="Times New Roman"/>
                <a:cs typeface="Times New Roman"/>
              </a:rPr>
              <a:t>increase</a:t>
            </a:r>
            <a:r>
              <a:rPr dirty="0" sz="1400">
                <a:latin typeface="Times New Roman"/>
                <a:cs typeface="Times New Roman"/>
              </a:rPr>
              <a:t>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14400" y="4660614"/>
            <a:ext cx="1335405" cy="204470"/>
          </a:xfrm>
          <a:prstGeom prst="rect">
            <a:avLst/>
          </a:prstGeom>
          <a:solidFill>
            <a:srgbClr val="FAF1F1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585"/>
              </a:lnSpc>
            </a:pPr>
            <a:r>
              <a:rPr dirty="0" sz="1400" spc="-5">
                <a:latin typeface="Times New Roman"/>
                <a:cs typeface="Times New Roman"/>
              </a:rPr>
              <a:t>Structure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of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uterus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01700" y="8395657"/>
            <a:ext cx="5494020" cy="6680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50600"/>
              </a:lnSpc>
              <a:spcBef>
                <a:spcPts val="100"/>
              </a:spcBef>
            </a:pPr>
            <a:r>
              <a:rPr dirty="0" sz="1400" spc="-5">
                <a:solidFill>
                  <a:srgbClr val="202024"/>
                </a:solidFill>
                <a:latin typeface="Times New Roman"/>
                <a:cs typeface="Times New Roman"/>
              </a:rPr>
              <a:t>The </a:t>
            </a:r>
            <a:r>
              <a:rPr dirty="0" sz="1400" spc="-5" b="1">
                <a:solidFill>
                  <a:srgbClr val="202024"/>
                </a:solidFill>
                <a:latin typeface="Times New Roman"/>
                <a:cs typeface="Times New Roman"/>
              </a:rPr>
              <a:t>uterus </a:t>
            </a:r>
            <a:r>
              <a:rPr dirty="0" sz="1400" spc="-5">
                <a:solidFill>
                  <a:srgbClr val="202024"/>
                </a:solidFill>
                <a:latin typeface="Times New Roman"/>
                <a:cs typeface="Times New Roman"/>
              </a:rPr>
              <a:t>has three </a:t>
            </a:r>
            <a:r>
              <a:rPr dirty="0" sz="1400" spc="-5" b="1">
                <a:solidFill>
                  <a:srgbClr val="202024"/>
                </a:solidFill>
                <a:latin typeface="Times New Roman"/>
                <a:cs typeface="Times New Roman"/>
              </a:rPr>
              <a:t>layers</a:t>
            </a:r>
            <a:r>
              <a:rPr dirty="0" sz="1400" spc="-5">
                <a:solidFill>
                  <a:srgbClr val="202024"/>
                </a:solidFill>
                <a:latin typeface="Times New Roman"/>
                <a:cs typeface="Times New Roman"/>
              </a:rPr>
              <a:t>, which together form the </a:t>
            </a:r>
            <a:r>
              <a:rPr dirty="0" sz="1400" spc="-5" b="1">
                <a:solidFill>
                  <a:srgbClr val="202024"/>
                </a:solidFill>
                <a:latin typeface="Times New Roman"/>
                <a:cs typeface="Times New Roman"/>
              </a:rPr>
              <a:t>uterine </a:t>
            </a:r>
            <a:r>
              <a:rPr dirty="0" sz="1400" spc="-5">
                <a:solidFill>
                  <a:srgbClr val="202024"/>
                </a:solidFill>
                <a:latin typeface="Times New Roman"/>
                <a:cs typeface="Times New Roman"/>
              </a:rPr>
              <a:t>wall. From </a:t>
            </a:r>
            <a:r>
              <a:rPr dirty="0" sz="1400">
                <a:solidFill>
                  <a:srgbClr val="202024"/>
                </a:solidFill>
                <a:latin typeface="Times New Roman"/>
                <a:cs typeface="Times New Roman"/>
              </a:rPr>
              <a:t> </a:t>
            </a:r>
            <a:r>
              <a:rPr dirty="0" sz="1400" spc="-5">
                <a:solidFill>
                  <a:srgbClr val="202024"/>
                </a:solidFill>
                <a:latin typeface="Times New Roman"/>
                <a:cs typeface="Times New Roman"/>
              </a:rPr>
              <a:t>innermost</a:t>
            </a:r>
            <a:r>
              <a:rPr dirty="0" sz="1400" spc="-15">
                <a:solidFill>
                  <a:srgbClr val="202024"/>
                </a:solidFill>
                <a:latin typeface="Times New Roman"/>
                <a:cs typeface="Times New Roman"/>
              </a:rPr>
              <a:t> </a:t>
            </a:r>
            <a:r>
              <a:rPr dirty="0" sz="1400" spc="-5">
                <a:solidFill>
                  <a:srgbClr val="202024"/>
                </a:solidFill>
                <a:latin typeface="Times New Roman"/>
                <a:cs typeface="Times New Roman"/>
              </a:rPr>
              <a:t>to</a:t>
            </a:r>
            <a:r>
              <a:rPr dirty="0" sz="1400" spc="-10">
                <a:solidFill>
                  <a:srgbClr val="202024"/>
                </a:solidFill>
                <a:latin typeface="Times New Roman"/>
                <a:cs typeface="Times New Roman"/>
              </a:rPr>
              <a:t> </a:t>
            </a:r>
            <a:r>
              <a:rPr dirty="0" sz="1400" spc="-5">
                <a:solidFill>
                  <a:srgbClr val="202024"/>
                </a:solidFill>
                <a:latin typeface="Times New Roman"/>
                <a:cs typeface="Times New Roman"/>
              </a:rPr>
              <a:t>outermost,</a:t>
            </a:r>
            <a:r>
              <a:rPr dirty="0" sz="1400" spc="-10">
                <a:solidFill>
                  <a:srgbClr val="202024"/>
                </a:solidFill>
                <a:latin typeface="Times New Roman"/>
                <a:cs typeface="Times New Roman"/>
              </a:rPr>
              <a:t> </a:t>
            </a:r>
            <a:r>
              <a:rPr dirty="0" sz="1400" spc="-5">
                <a:solidFill>
                  <a:srgbClr val="202024"/>
                </a:solidFill>
                <a:latin typeface="Times New Roman"/>
                <a:cs typeface="Times New Roman"/>
              </a:rPr>
              <a:t>these</a:t>
            </a:r>
            <a:r>
              <a:rPr dirty="0" sz="1400" spc="-10">
                <a:solidFill>
                  <a:srgbClr val="202024"/>
                </a:solidFill>
                <a:latin typeface="Times New Roman"/>
                <a:cs typeface="Times New Roman"/>
              </a:rPr>
              <a:t> </a:t>
            </a:r>
            <a:r>
              <a:rPr dirty="0" sz="1400" spc="-5" b="1">
                <a:solidFill>
                  <a:srgbClr val="202024"/>
                </a:solidFill>
                <a:latin typeface="Times New Roman"/>
                <a:cs typeface="Times New Roman"/>
              </a:rPr>
              <a:t>layers</a:t>
            </a:r>
            <a:r>
              <a:rPr dirty="0" sz="1400" spc="-10" b="1">
                <a:solidFill>
                  <a:srgbClr val="202024"/>
                </a:solidFill>
                <a:latin typeface="Times New Roman"/>
                <a:cs typeface="Times New Roman"/>
              </a:rPr>
              <a:t> </a:t>
            </a:r>
            <a:r>
              <a:rPr dirty="0" sz="1400" spc="-5">
                <a:solidFill>
                  <a:srgbClr val="202024"/>
                </a:solidFill>
                <a:latin typeface="Times New Roman"/>
                <a:cs typeface="Times New Roman"/>
              </a:rPr>
              <a:t>are</a:t>
            </a:r>
            <a:r>
              <a:rPr dirty="0" sz="1400" spc="-10">
                <a:solidFill>
                  <a:srgbClr val="202024"/>
                </a:solidFill>
                <a:latin typeface="Times New Roman"/>
                <a:cs typeface="Times New Roman"/>
              </a:rPr>
              <a:t> </a:t>
            </a:r>
            <a:r>
              <a:rPr dirty="0" sz="1400" spc="-5">
                <a:solidFill>
                  <a:srgbClr val="202024"/>
                </a:solidFill>
                <a:latin typeface="Times New Roman"/>
                <a:cs typeface="Times New Roman"/>
              </a:rPr>
              <a:t>the</a:t>
            </a:r>
            <a:r>
              <a:rPr dirty="0" sz="1400" spc="-10">
                <a:solidFill>
                  <a:srgbClr val="202024"/>
                </a:solidFill>
                <a:latin typeface="Times New Roman"/>
                <a:cs typeface="Times New Roman"/>
              </a:rPr>
              <a:t> </a:t>
            </a:r>
            <a:r>
              <a:rPr dirty="0" sz="1400" spc="-5">
                <a:solidFill>
                  <a:srgbClr val="202024"/>
                </a:solidFill>
                <a:latin typeface="Times New Roman"/>
                <a:cs typeface="Times New Roman"/>
              </a:rPr>
              <a:t>endometrium,</a:t>
            </a:r>
            <a:r>
              <a:rPr dirty="0" sz="1400" spc="-10">
                <a:solidFill>
                  <a:srgbClr val="202024"/>
                </a:solidFill>
                <a:latin typeface="Times New Roman"/>
                <a:cs typeface="Times New Roman"/>
              </a:rPr>
              <a:t> </a:t>
            </a:r>
            <a:r>
              <a:rPr dirty="0" sz="1400" spc="-5">
                <a:solidFill>
                  <a:srgbClr val="202024"/>
                </a:solidFill>
                <a:latin typeface="Times New Roman"/>
                <a:cs typeface="Times New Roman"/>
              </a:rPr>
              <a:t>myometrium,</a:t>
            </a:r>
            <a:r>
              <a:rPr dirty="0" sz="1400" spc="-10">
                <a:solidFill>
                  <a:srgbClr val="202024"/>
                </a:solidFill>
                <a:latin typeface="Times New Roman"/>
                <a:cs typeface="Times New Roman"/>
              </a:rPr>
              <a:t> </a:t>
            </a:r>
            <a:r>
              <a:rPr dirty="0" sz="1400" spc="-5">
                <a:solidFill>
                  <a:srgbClr val="202024"/>
                </a:solidFill>
                <a:latin typeface="Times New Roman"/>
                <a:cs typeface="Times New Roman"/>
              </a:rPr>
              <a:t>and</a:t>
            </a:r>
            <a:endParaRPr sz="14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14400" y="914400"/>
            <a:ext cx="5981700" cy="3476984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14400" y="4981897"/>
            <a:ext cx="4829175" cy="327695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1700" y="781970"/>
            <a:ext cx="5883275" cy="11417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50600"/>
              </a:lnSpc>
              <a:spcBef>
                <a:spcPts val="100"/>
              </a:spcBef>
            </a:pPr>
            <a:r>
              <a:rPr dirty="0" sz="1400" spc="-5">
                <a:solidFill>
                  <a:srgbClr val="202024"/>
                </a:solidFill>
                <a:latin typeface="Times New Roman"/>
                <a:cs typeface="Times New Roman"/>
              </a:rPr>
              <a:t>perimetrium. The endometrium is the inner epithelial </a:t>
            </a:r>
            <a:r>
              <a:rPr dirty="0" sz="1400" spc="-5" b="1">
                <a:solidFill>
                  <a:srgbClr val="202024"/>
                </a:solidFill>
                <a:latin typeface="Times New Roman"/>
                <a:cs typeface="Times New Roman"/>
              </a:rPr>
              <a:t>layer</a:t>
            </a:r>
            <a:r>
              <a:rPr dirty="0" sz="1400" spc="-5">
                <a:solidFill>
                  <a:srgbClr val="202024"/>
                </a:solidFill>
                <a:latin typeface="Times New Roman"/>
                <a:cs typeface="Times New Roman"/>
              </a:rPr>
              <a:t>, along with its mucous </a:t>
            </a:r>
            <a:r>
              <a:rPr dirty="0" sz="1400" spc="-335">
                <a:solidFill>
                  <a:srgbClr val="202024"/>
                </a:solidFill>
                <a:latin typeface="Times New Roman"/>
                <a:cs typeface="Times New Roman"/>
              </a:rPr>
              <a:t> </a:t>
            </a:r>
            <a:r>
              <a:rPr dirty="0" sz="1400" spc="-5">
                <a:solidFill>
                  <a:srgbClr val="202024"/>
                </a:solidFill>
                <a:latin typeface="Times New Roman"/>
                <a:cs typeface="Times New Roman"/>
              </a:rPr>
              <a:t>membrane,</a:t>
            </a:r>
            <a:r>
              <a:rPr dirty="0" sz="1400" spc="-10">
                <a:solidFill>
                  <a:srgbClr val="202024"/>
                </a:solidFill>
                <a:latin typeface="Times New Roman"/>
                <a:cs typeface="Times New Roman"/>
              </a:rPr>
              <a:t> </a:t>
            </a:r>
            <a:r>
              <a:rPr dirty="0" sz="1400" spc="-5">
                <a:solidFill>
                  <a:srgbClr val="202024"/>
                </a:solidFill>
                <a:latin typeface="Times New Roman"/>
                <a:cs typeface="Times New Roman"/>
              </a:rPr>
              <a:t>of the mammalian </a:t>
            </a:r>
            <a:r>
              <a:rPr dirty="0" sz="1400" spc="-5" b="1">
                <a:solidFill>
                  <a:srgbClr val="202024"/>
                </a:solidFill>
                <a:latin typeface="Times New Roman"/>
                <a:cs typeface="Times New Roman"/>
              </a:rPr>
              <a:t>uterus</a:t>
            </a:r>
            <a:r>
              <a:rPr dirty="0" sz="1400" spc="-5">
                <a:solidFill>
                  <a:srgbClr val="202024"/>
                </a:solidFill>
                <a:latin typeface="Times New Roman"/>
                <a:cs typeface="Times New Roman"/>
              </a:rPr>
              <a:t>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7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400" spc="-5">
                <a:solidFill>
                  <a:srgbClr val="202024"/>
                </a:solidFill>
                <a:latin typeface="Times New Roman"/>
                <a:cs typeface="Times New Roman"/>
              </a:rPr>
              <a:t>Uterine</a:t>
            </a:r>
            <a:r>
              <a:rPr dirty="0" sz="1400" spc="-45">
                <a:solidFill>
                  <a:srgbClr val="202024"/>
                </a:solidFill>
                <a:latin typeface="Times New Roman"/>
                <a:cs typeface="Times New Roman"/>
              </a:rPr>
              <a:t> </a:t>
            </a:r>
            <a:r>
              <a:rPr dirty="0" sz="1400" spc="-5">
                <a:solidFill>
                  <a:srgbClr val="202024"/>
                </a:solidFill>
                <a:latin typeface="Times New Roman"/>
                <a:cs typeface="Times New Roman"/>
              </a:rPr>
              <a:t>changes: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30300" y="4639061"/>
            <a:ext cx="5735955" cy="19094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41300" marR="5080" indent="-228600">
              <a:lnSpc>
                <a:spcPct val="110200"/>
              </a:lnSpc>
              <a:spcBef>
                <a:spcPts val="100"/>
              </a:spcBef>
              <a:buFont typeface="Microsoft Sans Serif"/>
              <a:buChar char="●"/>
              <a:tabLst>
                <a:tab pos="241300" algn="l"/>
              </a:tabLst>
            </a:pPr>
            <a:r>
              <a:rPr dirty="0" sz="1400" spc="-5">
                <a:solidFill>
                  <a:srgbClr val="202024"/>
                </a:solidFill>
                <a:latin typeface="Times New Roman"/>
                <a:cs typeface="Times New Roman"/>
              </a:rPr>
              <a:t>The uterine cycle includes the increase in the endometrium in preparation for </a:t>
            </a:r>
            <a:r>
              <a:rPr dirty="0" sz="1400" spc="-335">
                <a:solidFill>
                  <a:srgbClr val="202024"/>
                </a:solidFill>
                <a:latin typeface="Times New Roman"/>
                <a:cs typeface="Times New Roman"/>
              </a:rPr>
              <a:t> </a:t>
            </a:r>
            <a:r>
              <a:rPr dirty="0" sz="1400" spc="-5">
                <a:solidFill>
                  <a:srgbClr val="202024"/>
                </a:solidFill>
                <a:latin typeface="Times New Roman"/>
                <a:cs typeface="Times New Roman"/>
              </a:rPr>
              <a:t>implantation and the shedding of the lining following lack of implantation, </a:t>
            </a:r>
            <a:r>
              <a:rPr dirty="0" sz="1400">
                <a:solidFill>
                  <a:srgbClr val="202024"/>
                </a:solidFill>
                <a:latin typeface="Times New Roman"/>
                <a:cs typeface="Times New Roman"/>
              </a:rPr>
              <a:t> </a:t>
            </a:r>
            <a:r>
              <a:rPr dirty="0" sz="1400" spc="-5">
                <a:solidFill>
                  <a:srgbClr val="202024"/>
                </a:solidFill>
                <a:latin typeface="Times New Roman"/>
                <a:cs typeface="Times New Roman"/>
              </a:rPr>
              <a:t>termed</a:t>
            </a:r>
            <a:r>
              <a:rPr dirty="0" sz="1400" spc="-10">
                <a:solidFill>
                  <a:srgbClr val="202024"/>
                </a:solidFill>
                <a:latin typeface="Times New Roman"/>
                <a:cs typeface="Times New Roman"/>
              </a:rPr>
              <a:t> </a:t>
            </a:r>
            <a:r>
              <a:rPr dirty="0" sz="1400" spc="-5">
                <a:solidFill>
                  <a:srgbClr val="202024"/>
                </a:solidFill>
                <a:latin typeface="Times New Roman"/>
                <a:cs typeface="Times New Roman"/>
              </a:rPr>
              <a:t>menstruation.</a:t>
            </a:r>
            <a:endParaRPr sz="14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175"/>
              </a:spcBef>
              <a:buFont typeface="Microsoft Sans Serif"/>
              <a:buChar char="●"/>
              <a:tabLst>
                <a:tab pos="241300" algn="l"/>
              </a:tabLst>
            </a:pPr>
            <a:r>
              <a:rPr dirty="0" sz="1400" spc="-5">
                <a:solidFill>
                  <a:srgbClr val="202024"/>
                </a:solidFill>
                <a:latin typeface="Times New Roman"/>
                <a:cs typeface="Times New Roman"/>
              </a:rPr>
              <a:t>Menstrual</a:t>
            </a:r>
            <a:r>
              <a:rPr dirty="0" sz="1400" spc="-10">
                <a:solidFill>
                  <a:srgbClr val="202024"/>
                </a:solidFill>
                <a:latin typeface="Times New Roman"/>
                <a:cs typeface="Times New Roman"/>
              </a:rPr>
              <a:t> </a:t>
            </a:r>
            <a:r>
              <a:rPr dirty="0" sz="1400" spc="-5">
                <a:solidFill>
                  <a:srgbClr val="202024"/>
                </a:solidFill>
                <a:latin typeface="Times New Roman"/>
                <a:cs typeface="Times New Roman"/>
              </a:rPr>
              <a:t>cycles</a:t>
            </a:r>
            <a:r>
              <a:rPr dirty="0" sz="1400" spc="-10">
                <a:solidFill>
                  <a:srgbClr val="202024"/>
                </a:solidFill>
                <a:latin typeface="Times New Roman"/>
                <a:cs typeface="Times New Roman"/>
              </a:rPr>
              <a:t> </a:t>
            </a:r>
            <a:r>
              <a:rPr dirty="0" sz="1400" spc="-5">
                <a:solidFill>
                  <a:srgbClr val="202024"/>
                </a:solidFill>
                <a:latin typeface="Times New Roman"/>
                <a:cs typeface="Times New Roman"/>
              </a:rPr>
              <a:t>are</a:t>
            </a:r>
            <a:r>
              <a:rPr dirty="0" sz="1400" spc="-10">
                <a:solidFill>
                  <a:srgbClr val="202024"/>
                </a:solidFill>
                <a:latin typeface="Times New Roman"/>
                <a:cs typeface="Times New Roman"/>
              </a:rPr>
              <a:t> </a:t>
            </a:r>
            <a:r>
              <a:rPr dirty="0" sz="1400" spc="-5">
                <a:solidFill>
                  <a:srgbClr val="202024"/>
                </a:solidFill>
                <a:latin typeface="Times New Roman"/>
                <a:cs typeface="Times New Roman"/>
              </a:rPr>
              <a:t>counted</a:t>
            </a:r>
            <a:r>
              <a:rPr dirty="0" sz="1400" spc="-10">
                <a:solidFill>
                  <a:srgbClr val="202024"/>
                </a:solidFill>
                <a:latin typeface="Times New Roman"/>
                <a:cs typeface="Times New Roman"/>
              </a:rPr>
              <a:t> </a:t>
            </a:r>
            <a:r>
              <a:rPr dirty="0" sz="1400" spc="-5">
                <a:solidFill>
                  <a:srgbClr val="202024"/>
                </a:solidFill>
                <a:latin typeface="Times New Roman"/>
                <a:cs typeface="Times New Roman"/>
              </a:rPr>
              <a:t>from the</a:t>
            </a:r>
            <a:r>
              <a:rPr dirty="0" sz="1400" spc="-10">
                <a:solidFill>
                  <a:srgbClr val="202024"/>
                </a:solidFill>
                <a:latin typeface="Times New Roman"/>
                <a:cs typeface="Times New Roman"/>
              </a:rPr>
              <a:t> </a:t>
            </a:r>
            <a:r>
              <a:rPr dirty="0" sz="1400" spc="-5">
                <a:solidFill>
                  <a:srgbClr val="202024"/>
                </a:solidFill>
                <a:latin typeface="Times New Roman"/>
                <a:cs typeface="Times New Roman"/>
              </a:rPr>
              <a:t>first</a:t>
            </a:r>
            <a:r>
              <a:rPr dirty="0" sz="1400" spc="-10">
                <a:solidFill>
                  <a:srgbClr val="202024"/>
                </a:solidFill>
                <a:latin typeface="Times New Roman"/>
                <a:cs typeface="Times New Roman"/>
              </a:rPr>
              <a:t> </a:t>
            </a:r>
            <a:r>
              <a:rPr dirty="0" sz="1400" spc="-5">
                <a:solidFill>
                  <a:srgbClr val="202024"/>
                </a:solidFill>
                <a:latin typeface="Times New Roman"/>
                <a:cs typeface="Times New Roman"/>
              </a:rPr>
              <a:t>day</a:t>
            </a:r>
            <a:r>
              <a:rPr dirty="0" sz="1400" spc="-10">
                <a:solidFill>
                  <a:srgbClr val="202024"/>
                </a:solidFill>
                <a:latin typeface="Times New Roman"/>
                <a:cs typeface="Times New Roman"/>
              </a:rPr>
              <a:t> </a:t>
            </a:r>
            <a:r>
              <a:rPr dirty="0" sz="1400" spc="-5">
                <a:solidFill>
                  <a:srgbClr val="202024"/>
                </a:solidFill>
                <a:latin typeface="Times New Roman"/>
                <a:cs typeface="Times New Roman"/>
              </a:rPr>
              <a:t>of</a:t>
            </a:r>
            <a:r>
              <a:rPr dirty="0" sz="1400" spc="-10">
                <a:solidFill>
                  <a:srgbClr val="202024"/>
                </a:solidFill>
                <a:latin typeface="Times New Roman"/>
                <a:cs typeface="Times New Roman"/>
              </a:rPr>
              <a:t> </a:t>
            </a:r>
            <a:r>
              <a:rPr dirty="0" sz="1400" spc="-5">
                <a:solidFill>
                  <a:srgbClr val="202024"/>
                </a:solidFill>
                <a:latin typeface="Times New Roman"/>
                <a:cs typeface="Times New Roman"/>
              </a:rPr>
              <a:t>menstrual bleeding.</a:t>
            </a:r>
            <a:endParaRPr sz="1400">
              <a:latin typeface="Times New Roman"/>
              <a:cs typeface="Times New Roman"/>
            </a:endParaRPr>
          </a:p>
          <a:p>
            <a:pPr marL="241300" marR="8890" indent="-228600">
              <a:lnSpc>
                <a:spcPct val="110300"/>
              </a:lnSpc>
              <a:spcBef>
                <a:spcPts val="5"/>
              </a:spcBef>
              <a:buFont typeface="Microsoft Sans Serif"/>
              <a:buChar char="●"/>
              <a:tabLst>
                <a:tab pos="241300" algn="l"/>
              </a:tabLst>
            </a:pPr>
            <a:r>
              <a:rPr dirty="0" sz="1400" spc="-5">
                <a:solidFill>
                  <a:srgbClr val="202024"/>
                </a:solidFill>
                <a:latin typeface="Times New Roman"/>
                <a:cs typeface="Times New Roman"/>
              </a:rPr>
              <a:t>Endometrial thickening is stimulated by the increasing amount of estrogen in </a:t>
            </a:r>
            <a:r>
              <a:rPr dirty="0" sz="1400" spc="-335">
                <a:solidFill>
                  <a:srgbClr val="202024"/>
                </a:solidFill>
                <a:latin typeface="Times New Roman"/>
                <a:cs typeface="Times New Roman"/>
              </a:rPr>
              <a:t> </a:t>
            </a:r>
            <a:r>
              <a:rPr dirty="0" sz="1400" spc="-5">
                <a:solidFill>
                  <a:srgbClr val="202024"/>
                </a:solidFill>
                <a:latin typeface="Times New Roman"/>
                <a:cs typeface="Times New Roman"/>
              </a:rPr>
              <a:t>the</a:t>
            </a:r>
            <a:r>
              <a:rPr dirty="0" sz="1400" spc="-10">
                <a:solidFill>
                  <a:srgbClr val="202024"/>
                </a:solidFill>
                <a:latin typeface="Times New Roman"/>
                <a:cs typeface="Times New Roman"/>
              </a:rPr>
              <a:t> </a:t>
            </a:r>
            <a:r>
              <a:rPr dirty="0" sz="1400" spc="-5">
                <a:solidFill>
                  <a:srgbClr val="202024"/>
                </a:solidFill>
                <a:latin typeface="Times New Roman"/>
                <a:cs typeface="Times New Roman"/>
              </a:rPr>
              <a:t>follicular phase.</a:t>
            </a:r>
            <a:endParaRPr sz="1400">
              <a:latin typeface="Times New Roman"/>
              <a:cs typeface="Times New Roman"/>
            </a:endParaRPr>
          </a:p>
          <a:p>
            <a:pPr marL="241300" marR="45720" indent="-228600">
              <a:lnSpc>
                <a:spcPct val="110300"/>
              </a:lnSpc>
              <a:spcBef>
                <a:spcPts val="5"/>
              </a:spcBef>
              <a:buFont typeface="Microsoft Sans Serif"/>
              <a:buChar char="●"/>
              <a:tabLst>
                <a:tab pos="241300" algn="l"/>
              </a:tabLst>
            </a:pPr>
            <a:r>
              <a:rPr dirty="0" sz="1400" spc="-5">
                <a:solidFill>
                  <a:srgbClr val="202024"/>
                </a:solidFill>
                <a:latin typeface="Times New Roman"/>
                <a:cs typeface="Times New Roman"/>
              </a:rPr>
              <a:t>If implantation does not </a:t>
            </a:r>
            <a:r>
              <a:rPr dirty="0" sz="1400" spc="-15">
                <a:solidFill>
                  <a:srgbClr val="202024"/>
                </a:solidFill>
                <a:latin typeface="Times New Roman"/>
                <a:cs typeface="Times New Roman"/>
              </a:rPr>
              <a:t>occur, </a:t>
            </a:r>
            <a:r>
              <a:rPr dirty="0" sz="1400" spc="-5">
                <a:solidFill>
                  <a:srgbClr val="202024"/>
                </a:solidFill>
                <a:latin typeface="Times New Roman"/>
                <a:cs typeface="Times New Roman"/>
              </a:rPr>
              <a:t>progesterone and estrogen levels drop, which </a:t>
            </a:r>
            <a:r>
              <a:rPr dirty="0" sz="1400" spc="-335">
                <a:solidFill>
                  <a:srgbClr val="202024"/>
                </a:solidFill>
                <a:latin typeface="Times New Roman"/>
                <a:cs typeface="Times New Roman"/>
              </a:rPr>
              <a:t> </a:t>
            </a:r>
            <a:r>
              <a:rPr dirty="0" sz="1400" spc="-5">
                <a:solidFill>
                  <a:srgbClr val="202024"/>
                </a:solidFill>
                <a:latin typeface="Times New Roman"/>
                <a:cs typeface="Times New Roman"/>
              </a:rPr>
              <a:t>stimulates</a:t>
            </a:r>
            <a:r>
              <a:rPr dirty="0" sz="1400" spc="-10">
                <a:solidFill>
                  <a:srgbClr val="202024"/>
                </a:solidFill>
                <a:latin typeface="Times New Roman"/>
                <a:cs typeface="Times New Roman"/>
              </a:rPr>
              <a:t> </a:t>
            </a:r>
            <a:r>
              <a:rPr dirty="0" sz="1400" spc="-5">
                <a:solidFill>
                  <a:srgbClr val="202024"/>
                </a:solidFill>
                <a:latin typeface="Times New Roman"/>
                <a:cs typeface="Times New Roman"/>
              </a:rPr>
              <a:t>menstruation.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01700" y="8639323"/>
            <a:ext cx="228092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5">
                <a:latin typeface="Times New Roman"/>
                <a:cs typeface="Times New Roman"/>
              </a:rPr>
              <a:t>Histological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Structure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of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ovary:</a:t>
            </a:r>
            <a:endParaRPr sz="140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00561" y="2202098"/>
            <a:ext cx="5838737" cy="2124074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188722" y="6791473"/>
            <a:ext cx="2733675" cy="203835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1700" y="889892"/>
            <a:ext cx="5918835" cy="383095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heavy" sz="1400" spc="-5" b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Ovarian</a:t>
            </a:r>
            <a:r>
              <a:rPr dirty="0" u="heavy" sz="1400" spc="-20" b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400" spc="-5" b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changes</a:t>
            </a:r>
            <a:r>
              <a:rPr dirty="0" u="heavy" sz="1400" spc="-15" b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400" spc="-5" b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during</a:t>
            </a:r>
            <a:r>
              <a:rPr dirty="0" u="heavy" sz="1400" spc="-15" b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400" spc="-5" b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the</a:t>
            </a:r>
            <a:r>
              <a:rPr dirty="0" u="heavy" sz="1400" spc="-15" b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400" spc="-5" b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menstrual</a:t>
            </a:r>
            <a:r>
              <a:rPr dirty="0" u="heavy" sz="1400" spc="-20" b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400" spc="-5" b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cycle:</a:t>
            </a:r>
            <a:endParaRPr sz="1400">
              <a:latin typeface="Times New Roman"/>
              <a:cs typeface="Times New Roman"/>
            </a:endParaRPr>
          </a:p>
          <a:p>
            <a:pPr marL="469900" marR="136525" indent="-228600">
              <a:lnSpc>
                <a:spcPct val="134300"/>
              </a:lnSpc>
              <a:spcBef>
                <a:spcPts val="1200"/>
              </a:spcBef>
              <a:buFont typeface="Microsoft Sans Serif"/>
              <a:buChar char="●"/>
              <a:tabLst>
                <a:tab pos="469900" algn="l"/>
              </a:tabLst>
            </a:pPr>
            <a:r>
              <a:rPr dirty="0" sz="1400" spc="-5">
                <a:latin typeface="Times New Roman"/>
                <a:cs typeface="Times New Roman"/>
              </a:rPr>
              <a:t>The ovarian cycle refers to the series of changes in the ovary during which </a:t>
            </a:r>
            <a:r>
              <a:rPr dirty="0" sz="1400" spc="-33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the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follicle matures,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the ovum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is shed,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and the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corpus luteum develops.</a:t>
            </a:r>
            <a:endParaRPr sz="1400">
              <a:latin typeface="Times New Roman"/>
              <a:cs typeface="Times New Roman"/>
            </a:endParaRPr>
          </a:p>
          <a:p>
            <a:pPr marL="469900" marR="57150" indent="-228600">
              <a:lnSpc>
                <a:spcPct val="134200"/>
              </a:lnSpc>
              <a:spcBef>
                <a:spcPts val="5"/>
              </a:spcBef>
              <a:buFont typeface="Microsoft Sans Serif"/>
              <a:buChar char="●"/>
              <a:tabLst>
                <a:tab pos="469900" algn="l"/>
              </a:tabLst>
            </a:pPr>
            <a:r>
              <a:rPr dirty="0" sz="1400" spc="-5">
                <a:latin typeface="Times New Roman"/>
                <a:cs typeface="Times New Roman"/>
              </a:rPr>
              <a:t>The follicular phase describes the development of the follicle in response to </a:t>
            </a:r>
            <a:r>
              <a:rPr dirty="0" sz="1400" spc="-33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follicle stimulation hormone </a:t>
            </a:r>
            <a:r>
              <a:rPr dirty="0" sz="1400">
                <a:latin typeface="Times New Roman"/>
                <a:cs typeface="Times New Roman"/>
              </a:rPr>
              <a:t>( </a:t>
            </a:r>
            <a:r>
              <a:rPr dirty="0" sz="1400" spc="-5">
                <a:latin typeface="Times New Roman"/>
                <a:cs typeface="Times New Roman"/>
              </a:rPr>
              <a:t>FSH ). As luteinizing hormone </a:t>
            </a:r>
            <a:r>
              <a:rPr dirty="0" sz="1400">
                <a:latin typeface="Times New Roman"/>
                <a:cs typeface="Times New Roman"/>
              </a:rPr>
              <a:t>( </a:t>
            </a:r>
            <a:r>
              <a:rPr dirty="0" sz="1400" spc="-5">
                <a:latin typeface="Times New Roman"/>
                <a:cs typeface="Times New Roman"/>
              </a:rPr>
              <a:t>LH </a:t>
            </a:r>
            <a:r>
              <a:rPr dirty="0" sz="1400">
                <a:latin typeface="Times New Roman"/>
                <a:cs typeface="Times New Roman"/>
              </a:rPr>
              <a:t>) </a:t>
            </a:r>
            <a:r>
              <a:rPr dirty="0" sz="1400" spc="-5">
                <a:latin typeface="Times New Roman"/>
                <a:cs typeface="Times New Roman"/>
              </a:rPr>
              <a:t>and 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FSH levels increase they stimulate ovulation, or the release of </a:t>
            </a:r>
            <a:r>
              <a:rPr dirty="0" sz="1400">
                <a:latin typeface="Times New Roman"/>
                <a:cs typeface="Times New Roman"/>
              </a:rPr>
              <a:t>a </a:t>
            </a:r>
            <a:r>
              <a:rPr dirty="0" sz="1400" spc="-5">
                <a:latin typeface="Times New Roman"/>
                <a:cs typeface="Times New Roman"/>
              </a:rPr>
              <a:t>mature 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oocyte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into the fallopian tubes.</a:t>
            </a:r>
            <a:endParaRPr sz="1400">
              <a:latin typeface="Times New Roman"/>
              <a:cs typeface="Times New Roman"/>
            </a:endParaRPr>
          </a:p>
          <a:p>
            <a:pPr marL="469900" marR="42545" indent="-228600">
              <a:lnSpc>
                <a:spcPct val="134200"/>
              </a:lnSpc>
              <a:spcBef>
                <a:spcPts val="5"/>
              </a:spcBef>
              <a:buFont typeface="Microsoft Sans Serif"/>
              <a:buChar char="●"/>
              <a:tabLst>
                <a:tab pos="469900" algn="l"/>
              </a:tabLst>
            </a:pPr>
            <a:r>
              <a:rPr dirty="0" sz="1400" spc="-5">
                <a:latin typeface="Times New Roman"/>
                <a:cs typeface="Times New Roman"/>
              </a:rPr>
              <a:t>In the luteal phase, the corpus luteum forms on the ovary and secretes many </a:t>
            </a:r>
            <a:r>
              <a:rPr dirty="0" sz="1400" spc="-33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hormones, most significantly progesterone, which makes the endometrium 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of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the uterus ready for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implantation of an embryo.</a:t>
            </a:r>
            <a:endParaRPr sz="1400">
              <a:latin typeface="Times New Roman"/>
              <a:cs typeface="Times New Roman"/>
            </a:endParaRPr>
          </a:p>
          <a:p>
            <a:pPr marL="469900" marR="5080" indent="-228600">
              <a:lnSpc>
                <a:spcPct val="134300"/>
              </a:lnSpc>
              <a:spcBef>
                <a:spcPts val="5"/>
              </a:spcBef>
              <a:buFont typeface="Microsoft Sans Serif"/>
              <a:buChar char="●"/>
              <a:tabLst>
                <a:tab pos="469900" algn="l"/>
              </a:tabLst>
            </a:pPr>
            <a:r>
              <a:rPr dirty="0" sz="1400" spc="-5">
                <a:latin typeface="Times New Roman"/>
                <a:cs typeface="Times New Roman"/>
              </a:rPr>
              <a:t>If implantation does not </a:t>
            </a:r>
            <a:r>
              <a:rPr dirty="0" sz="1400" spc="-15">
                <a:latin typeface="Times New Roman"/>
                <a:cs typeface="Times New Roman"/>
              </a:rPr>
              <a:t>occur, </a:t>
            </a:r>
            <a:r>
              <a:rPr dirty="0" sz="1400" spc="-5">
                <a:latin typeface="Times New Roman"/>
                <a:cs typeface="Times New Roman"/>
              </a:rPr>
              <a:t>the corpus luteum will be degraded, resulting </a:t>
            </a:r>
            <a:r>
              <a:rPr dirty="0" sz="1400" spc="-33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in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menstruation.</a:t>
            </a:r>
            <a:endParaRPr sz="1400">
              <a:latin typeface="Times New Roman"/>
              <a:cs typeface="Times New Roman"/>
            </a:endParaRPr>
          </a:p>
          <a:p>
            <a:pPr marL="469900" indent="-228600">
              <a:lnSpc>
                <a:spcPct val="100000"/>
              </a:lnSpc>
              <a:spcBef>
                <a:spcPts val="580"/>
              </a:spcBef>
              <a:buFont typeface="Microsoft Sans Serif"/>
              <a:buChar char="●"/>
              <a:tabLst>
                <a:tab pos="469900" algn="l"/>
              </a:tabLst>
            </a:pPr>
            <a:r>
              <a:rPr dirty="0" sz="1400" spc="-5">
                <a:latin typeface="Times New Roman"/>
                <a:cs typeface="Times New Roman"/>
              </a:rPr>
              <a:t>If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implantation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occurs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the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corpus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luteum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is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maintained.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Female Reproductive System</dc:title>
  <dcterms:created xsi:type="dcterms:W3CDTF">2024-05-16T07:51:42Z</dcterms:created>
  <dcterms:modified xsi:type="dcterms:W3CDTF">2024-05-16T07:51:42Z</dcterms:modified>
</cp:coreProperties>
</file>