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786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32995" y="1879854"/>
            <a:ext cx="7878008" cy="817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02124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4725" y="505248"/>
            <a:ext cx="8374549" cy="409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4725" y="1169620"/>
            <a:ext cx="8374549" cy="3134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02124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2995" y="1879854"/>
            <a:ext cx="7860665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b="1" i="1" spc="-15" dirty="0">
                <a:solidFill>
                  <a:srgbClr val="351B75"/>
                </a:solidFill>
                <a:latin typeface="Arial"/>
                <a:cs typeface="Arial"/>
              </a:rPr>
              <a:t>Pregnancy</a:t>
            </a:r>
            <a:r>
              <a:rPr sz="5200" b="1" i="1" spc="-55" dirty="0">
                <a:solidFill>
                  <a:srgbClr val="351B75"/>
                </a:solidFill>
                <a:latin typeface="Arial"/>
                <a:cs typeface="Arial"/>
              </a:rPr>
              <a:t> </a:t>
            </a:r>
            <a:r>
              <a:rPr sz="5200" b="1" i="1" spc="-5" dirty="0">
                <a:solidFill>
                  <a:srgbClr val="351B75"/>
                </a:solidFill>
                <a:latin typeface="Arial"/>
                <a:cs typeface="Arial"/>
              </a:rPr>
              <a:t>and</a:t>
            </a:r>
            <a:r>
              <a:rPr sz="5200" b="1" i="1" spc="-50" dirty="0">
                <a:solidFill>
                  <a:srgbClr val="351B75"/>
                </a:solidFill>
                <a:latin typeface="Arial"/>
                <a:cs typeface="Arial"/>
              </a:rPr>
              <a:t> </a:t>
            </a:r>
            <a:r>
              <a:rPr sz="5200" b="1" i="1" spc="-5" dirty="0">
                <a:solidFill>
                  <a:srgbClr val="351B75"/>
                </a:solidFill>
                <a:latin typeface="Arial"/>
                <a:cs typeface="Arial"/>
              </a:rPr>
              <a:t>Lactation</a:t>
            </a:r>
            <a:endParaRPr sz="5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28332" y="2892926"/>
            <a:ext cx="30854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Role</a:t>
            </a:r>
            <a:r>
              <a:rPr sz="28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sz="28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Hormones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505248"/>
            <a:ext cx="165925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/>
              <a:t>Pregnancy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0555">
              <a:lnSpc>
                <a:spcPct val="114999"/>
              </a:lnSpc>
              <a:spcBef>
                <a:spcPts val="100"/>
              </a:spcBef>
            </a:pPr>
            <a:r>
              <a:rPr b="1" spc="-5" dirty="0">
                <a:latin typeface="Georgia"/>
                <a:cs typeface="Georgia"/>
              </a:rPr>
              <a:t>Pregnancy </a:t>
            </a:r>
            <a:r>
              <a:rPr spc="-5" dirty="0"/>
              <a:t>is the term used to describe the period in which </a:t>
            </a:r>
            <a:r>
              <a:rPr dirty="0"/>
              <a:t>a </a:t>
            </a:r>
            <a:r>
              <a:rPr spc="-5" dirty="0"/>
              <a:t>fetus </a:t>
            </a:r>
            <a:r>
              <a:rPr spc="-470" dirty="0"/>
              <a:t> </a:t>
            </a:r>
            <a:r>
              <a:rPr spc="-5" dirty="0"/>
              <a:t>develops</a:t>
            </a:r>
            <a:r>
              <a:rPr spc="-10" dirty="0"/>
              <a:t> </a:t>
            </a:r>
            <a:r>
              <a:rPr spc="-5" dirty="0"/>
              <a:t>inside </a:t>
            </a:r>
            <a:r>
              <a:rPr dirty="0"/>
              <a:t>a</a:t>
            </a:r>
            <a:r>
              <a:rPr spc="-5" dirty="0"/>
              <a:t> woman's</a:t>
            </a:r>
            <a:r>
              <a:rPr spc="-10" dirty="0"/>
              <a:t> </a:t>
            </a:r>
            <a:r>
              <a:rPr spc="-5" dirty="0"/>
              <a:t>womb or uterus.</a:t>
            </a:r>
          </a:p>
          <a:p>
            <a:pPr marL="12700" marR="675005">
              <a:lnSpc>
                <a:spcPct val="114999"/>
              </a:lnSpc>
              <a:spcBef>
                <a:spcPts val="1200"/>
              </a:spcBef>
            </a:pPr>
            <a:r>
              <a:rPr b="1" spc="-5" dirty="0">
                <a:latin typeface="Georgia"/>
                <a:cs typeface="Georgia"/>
              </a:rPr>
              <a:t>Pregnancy </a:t>
            </a:r>
            <a:r>
              <a:rPr spc="-5" dirty="0"/>
              <a:t>usually lasts about 40 weeks, or just over </a:t>
            </a:r>
            <a:r>
              <a:rPr dirty="0"/>
              <a:t>9 </a:t>
            </a:r>
            <a:r>
              <a:rPr spc="-5" dirty="0"/>
              <a:t>months, as </a:t>
            </a:r>
            <a:r>
              <a:rPr spc="-470" dirty="0"/>
              <a:t> </a:t>
            </a:r>
            <a:r>
              <a:rPr spc="-5" dirty="0"/>
              <a:t>measured</a:t>
            </a:r>
            <a:r>
              <a:rPr spc="-10" dirty="0"/>
              <a:t> </a:t>
            </a:r>
            <a:r>
              <a:rPr spc="-5" dirty="0"/>
              <a:t>from the</a:t>
            </a:r>
            <a:r>
              <a:rPr spc="-10" dirty="0"/>
              <a:t> </a:t>
            </a:r>
            <a:r>
              <a:rPr spc="-5" dirty="0"/>
              <a:t>last menstrual period</a:t>
            </a:r>
            <a:r>
              <a:rPr spc="-10" dirty="0"/>
              <a:t> </a:t>
            </a:r>
            <a:r>
              <a:rPr spc="-5" dirty="0"/>
              <a:t>to delivery.</a:t>
            </a:r>
          </a:p>
          <a:p>
            <a:pPr marL="12700" marR="5080">
              <a:lnSpc>
                <a:spcPct val="114999"/>
              </a:lnSpc>
              <a:spcBef>
                <a:spcPts val="1200"/>
              </a:spcBef>
            </a:pPr>
            <a:r>
              <a:rPr b="1" spc="-5" dirty="0">
                <a:latin typeface="Georgia"/>
                <a:cs typeface="Georgia"/>
              </a:rPr>
              <a:t>Pregnancy </a:t>
            </a:r>
            <a:r>
              <a:rPr spc="-5" dirty="0"/>
              <a:t>occurs when </a:t>
            </a:r>
            <a:r>
              <a:rPr dirty="0"/>
              <a:t>a </a:t>
            </a:r>
            <a:r>
              <a:rPr spc="-5" dirty="0"/>
              <a:t>sperm fertilizes an egg after it's released from </a:t>
            </a:r>
            <a:r>
              <a:rPr spc="-470" dirty="0"/>
              <a:t> </a:t>
            </a:r>
            <a:r>
              <a:rPr spc="-5" dirty="0"/>
              <a:t>the ovary during ovulation. The fertilized egg then travels down into the </a:t>
            </a:r>
            <a:r>
              <a:rPr dirty="0"/>
              <a:t> </a:t>
            </a:r>
            <a:r>
              <a:rPr spc="-5" dirty="0"/>
              <a:t>uterus,</a:t>
            </a:r>
            <a:r>
              <a:rPr spc="-15" dirty="0"/>
              <a:t> </a:t>
            </a:r>
            <a:r>
              <a:rPr spc="-5" dirty="0"/>
              <a:t>where</a:t>
            </a:r>
            <a:r>
              <a:rPr spc="-10" dirty="0"/>
              <a:t> </a:t>
            </a:r>
            <a:r>
              <a:rPr spc="-5" dirty="0"/>
              <a:t>implantation</a:t>
            </a:r>
            <a:r>
              <a:rPr spc="-15" dirty="0"/>
              <a:t> </a:t>
            </a:r>
            <a:r>
              <a:rPr spc="-5" dirty="0"/>
              <a:t>occurs.</a:t>
            </a:r>
            <a:r>
              <a:rPr spc="-1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spc="-5" dirty="0"/>
              <a:t>successful</a:t>
            </a:r>
            <a:r>
              <a:rPr spc="-10" dirty="0"/>
              <a:t> </a:t>
            </a:r>
            <a:r>
              <a:rPr spc="-5" dirty="0"/>
              <a:t>implantation</a:t>
            </a:r>
            <a:r>
              <a:rPr spc="80" dirty="0"/>
              <a:t> </a:t>
            </a:r>
            <a:r>
              <a:rPr b="1" spc="-5" dirty="0">
                <a:latin typeface="Georgia"/>
                <a:cs typeface="Georgia"/>
              </a:rPr>
              <a:t>results</a:t>
            </a:r>
            <a:r>
              <a:rPr b="1" spc="-10" dirty="0">
                <a:latin typeface="Georgia"/>
                <a:cs typeface="Georgia"/>
              </a:rPr>
              <a:t> </a:t>
            </a:r>
            <a:r>
              <a:rPr b="1" spc="-5" dirty="0">
                <a:latin typeface="Georgia"/>
                <a:cs typeface="Georgia"/>
              </a:rPr>
              <a:t>in </a:t>
            </a:r>
            <a:r>
              <a:rPr b="1" spc="-495" dirty="0">
                <a:latin typeface="Georgia"/>
                <a:cs typeface="Georgia"/>
              </a:rPr>
              <a:t> </a:t>
            </a:r>
            <a:r>
              <a:rPr b="1" spc="-5" dirty="0">
                <a:latin typeface="Georgia"/>
                <a:cs typeface="Georgia"/>
              </a:rPr>
              <a:t>pregnancy</a:t>
            </a:r>
            <a:r>
              <a:rPr spc="-5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36324"/>
            <a:ext cx="8811949" cy="48336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6200" y="152400"/>
            <a:ext cx="6451599" cy="48386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103" y="364630"/>
            <a:ext cx="8141759" cy="40005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685" y="152400"/>
            <a:ext cx="8799916" cy="38892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89</Words>
  <Application>Microsoft Office PowerPoint</Application>
  <PresentationFormat>On-screen Show (16:9)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Georgia</vt:lpstr>
      <vt:lpstr>Office Theme</vt:lpstr>
      <vt:lpstr>PowerPoint Presentation</vt:lpstr>
      <vt:lpstr>Pregnancy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Pregnancy and Lactation</dc:title>
  <cp:lastModifiedBy>user</cp:lastModifiedBy>
  <cp:revision>1</cp:revision>
  <dcterms:created xsi:type="dcterms:W3CDTF">2024-05-20T05:28:57Z</dcterms:created>
  <dcterms:modified xsi:type="dcterms:W3CDTF">2024-07-31T08:48:38Z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